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82" r:id="rId3"/>
    <p:sldId id="257" r:id="rId4"/>
    <p:sldId id="258" r:id="rId5"/>
    <p:sldId id="263" r:id="rId6"/>
    <p:sldId id="264" r:id="rId7"/>
    <p:sldId id="283" r:id="rId8"/>
    <p:sldId id="287" r:id="rId9"/>
    <p:sldId id="266" r:id="rId10"/>
    <p:sldId id="262" r:id="rId11"/>
    <p:sldId id="261" r:id="rId12"/>
    <p:sldId id="260" r:id="rId13"/>
    <p:sldId id="265" r:id="rId14"/>
    <p:sldId id="267" r:id="rId15"/>
    <p:sldId id="269" r:id="rId16"/>
    <p:sldId id="281" r:id="rId17"/>
    <p:sldId id="278" r:id="rId18"/>
    <p:sldId id="280" r:id="rId19"/>
    <p:sldId id="285" r:id="rId20"/>
    <p:sldId id="286" r:id="rId21"/>
    <p:sldId id="279" r:id="rId22"/>
    <p:sldId id="274" r:id="rId23"/>
    <p:sldId id="271" r:id="rId24"/>
    <p:sldId id="268" r:id="rId25"/>
    <p:sldId id="272" r:id="rId26"/>
    <p:sldId id="259" r:id="rId27"/>
    <p:sldId id="275" r:id="rId28"/>
    <p:sldId id="284" r:id="rId29"/>
    <p:sldId id="276" r:id="rId30"/>
    <p:sldId id="277" r:id="rId31"/>
    <p:sldId id="273" r:id="rId3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E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E41E91-00DA-4A62-BFDC-B41D91930F6E}" type="datetimeFigureOut">
              <a:rPr lang="it-IT" smtClean="0"/>
              <a:t>26/06/2017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F02A5C-7656-4C69-930F-F1C3C7A58F4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8835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6CDC8-9F39-47B2-B8D7-A9BBE91D671D}" type="datetimeFigureOut">
              <a:rPr lang="it-IT" smtClean="0"/>
              <a:t>26/06/2017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4752-169B-4CF1-825C-1D9A9A7F0E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7558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6CDC8-9F39-47B2-B8D7-A9BBE91D671D}" type="datetimeFigureOut">
              <a:rPr lang="it-IT" smtClean="0"/>
              <a:t>26/06/2017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4752-169B-4CF1-825C-1D9A9A7F0E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7409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6CDC8-9F39-47B2-B8D7-A9BBE91D671D}" type="datetimeFigureOut">
              <a:rPr lang="it-IT" smtClean="0"/>
              <a:t>26/06/2017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4752-169B-4CF1-825C-1D9A9A7F0E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825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6CDC8-9F39-47B2-B8D7-A9BBE91D671D}" type="datetimeFigureOut">
              <a:rPr lang="it-IT" smtClean="0"/>
              <a:t>26/06/2017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4752-169B-4CF1-825C-1D9A9A7F0E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8245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6CDC8-9F39-47B2-B8D7-A9BBE91D671D}" type="datetimeFigureOut">
              <a:rPr lang="it-IT" smtClean="0"/>
              <a:t>26/06/2017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4752-169B-4CF1-825C-1D9A9A7F0E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0084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6CDC8-9F39-47B2-B8D7-A9BBE91D671D}" type="datetimeFigureOut">
              <a:rPr lang="it-IT" smtClean="0"/>
              <a:t>26/06/2017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4752-169B-4CF1-825C-1D9A9A7F0E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4465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6CDC8-9F39-47B2-B8D7-A9BBE91D671D}" type="datetimeFigureOut">
              <a:rPr lang="it-IT" smtClean="0"/>
              <a:t>26/06/2017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4752-169B-4CF1-825C-1D9A9A7F0E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3518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6CDC8-9F39-47B2-B8D7-A9BBE91D671D}" type="datetimeFigureOut">
              <a:rPr lang="it-IT" smtClean="0"/>
              <a:t>26/06/2017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4752-169B-4CF1-825C-1D9A9A7F0E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089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6CDC8-9F39-47B2-B8D7-A9BBE91D671D}" type="datetimeFigureOut">
              <a:rPr lang="it-IT" smtClean="0"/>
              <a:t>26/06/2017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4752-169B-4CF1-825C-1D9A9A7F0E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6174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6CDC8-9F39-47B2-B8D7-A9BBE91D671D}" type="datetimeFigureOut">
              <a:rPr lang="it-IT" smtClean="0"/>
              <a:t>26/06/2017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4752-169B-4CF1-825C-1D9A9A7F0E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8455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6CDC8-9F39-47B2-B8D7-A9BBE91D671D}" type="datetimeFigureOut">
              <a:rPr lang="it-IT" smtClean="0"/>
              <a:t>26/06/2017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4752-169B-4CF1-825C-1D9A9A7F0E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2231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6CDC8-9F39-47B2-B8D7-A9BBE91D671D}" type="datetimeFigureOut">
              <a:rPr lang="it-IT" smtClean="0"/>
              <a:t>26/06/2017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44752-169B-4CF1-825C-1D9A9A7F0E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8016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.sv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.sv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4243" y="32321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899829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1505211" y="618749"/>
            <a:ext cx="9181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6987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it-IT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Politecnico </a:t>
            </a:r>
            <a:r>
              <a:rPr lang="it-IT" sz="2800" b="1">
                <a:latin typeface="Palatino Linotype" panose="02040502050505030304" pitchFamily="18" charset="0"/>
                <a:ea typeface="Times New Roman" panose="02020603050405020304" pitchFamily="18" charset="0"/>
              </a:rPr>
              <a:t>of</a:t>
            </a:r>
            <a:r>
              <a:rPr kumimoji="0" lang="it-IT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kumimoji="0" lang="it-IT" sz="2800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Turin</a:t>
            </a:r>
            <a:endParaRPr kumimoji="0" lang="it-IT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Palatino Linotype" panose="02040502050505030304" pitchFamily="18" charset="0"/>
              <a:ea typeface="Times New Roman" panose="02020603050405020304" pitchFamily="18" charset="0"/>
            </a:endParaRPr>
          </a:p>
          <a:p>
            <a:pPr lvl="0" algn="ctr"/>
            <a:r>
              <a:rPr kumimoji="0" lang="it-IT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Master </a:t>
            </a:r>
            <a:r>
              <a:rPr lang="it-IT" err="1">
                <a:latin typeface="Palatino Linotype" panose="02040502050505030304" pitchFamily="18" charset="0"/>
                <a:ea typeface="Times New Roman" panose="02020603050405020304" pitchFamily="18" charset="0"/>
              </a:rPr>
              <a:t>Degree</a:t>
            </a:r>
            <a:r>
              <a:rPr lang="it-IT">
                <a:latin typeface="Palatino Linotype" panose="02040502050505030304" pitchFamily="18" charset="0"/>
                <a:ea typeface="Times New Roman" panose="02020603050405020304" pitchFamily="18" charset="0"/>
              </a:rPr>
              <a:t> in </a:t>
            </a:r>
            <a:r>
              <a:rPr kumimoji="0" lang="it-IT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Computer Engineering</a:t>
            </a:r>
            <a:endParaRPr kumimoji="0" lang="it-IT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2870548" y="2037880"/>
            <a:ext cx="6651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987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i="1">
                <a:latin typeface="Palatino Linotype" panose="02040502050505030304" pitchFamily="18" charset="0"/>
                <a:ea typeface="Times New Roman" panose="02020603050405020304" pitchFamily="18" charset="0"/>
              </a:rPr>
              <a:t>Progetto di reti locali</a:t>
            </a:r>
            <a:r>
              <a:rPr lang="it-IT"/>
              <a:t>: </a:t>
            </a:r>
            <a:r>
              <a:rPr kumimoji="0" lang="it-IT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Project </a:t>
            </a:r>
            <a:r>
              <a:rPr kumimoji="0" lang="it-IT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discussion</a:t>
            </a:r>
            <a:endParaRPr lang="it-IT"/>
          </a:p>
        </p:txBody>
      </p:sp>
      <p:pic>
        <p:nvPicPr>
          <p:cNvPr id="8" name="Immagine 3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329" y="4045536"/>
            <a:ext cx="2212704" cy="219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/>
          <p:cNvSpPr txBox="1"/>
          <p:nvPr/>
        </p:nvSpPr>
        <p:spPr>
          <a:xfrm>
            <a:off x="2920652" y="3153638"/>
            <a:ext cx="6450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/>
              <a:t>Virtual </a:t>
            </a:r>
            <a:r>
              <a:rPr lang="it-IT" sz="2400" b="1" err="1"/>
              <a:t>links</a:t>
            </a:r>
            <a:r>
              <a:rPr lang="it-IT" sz="2400" b="1"/>
              <a:t> ONOS-</a:t>
            </a:r>
            <a:r>
              <a:rPr lang="it-IT" sz="2400" b="1" err="1"/>
              <a:t>Openstack</a:t>
            </a:r>
            <a:endParaRPr lang="it-IT" sz="2400" b="1"/>
          </a:p>
        </p:txBody>
      </p:sp>
      <p:cxnSp>
        <p:nvCxnSpPr>
          <p:cNvPr id="10" name="Connettore 1 14"/>
          <p:cNvCxnSpPr/>
          <p:nvPr/>
        </p:nvCxnSpPr>
        <p:spPr>
          <a:xfrm>
            <a:off x="2870548" y="1580518"/>
            <a:ext cx="6551112" cy="0"/>
          </a:xfrm>
          <a:prstGeom prst="line">
            <a:avLst/>
          </a:prstGeom>
          <a:ln w="28575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/>
          <p:cNvSpPr txBox="1"/>
          <p:nvPr/>
        </p:nvSpPr>
        <p:spPr>
          <a:xfrm>
            <a:off x="909181" y="4361729"/>
            <a:ext cx="282566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>
                <a:latin typeface="Palatino Linotype" panose="02040502050505030304" pitchFamily="18" charset="0"/>
              </a:rPr>
              <a:t>Professor</a:t>
            </a:r>
          </a:p>
          <a:p>
            <a:pPr lvl="1">
              <a:lnSpc>
                <a:spcPct val="150000"/>
              </a:lnSpc>
            </a:pPr>
            <a:r>
              <a:rPr lang="it-IT" sz="1600" i="1">
                <a:latin typeface="Palatino Linotype" panose="02040502050505030304" pitchFamily="18" charset="0"/>
              </a:rPr>
              <a:t>Prof. Fulvio Risso</a:t>
            </a:r>
          </a:p>
          <a:p>
            <a:pPr>
              <a:lnSpc>
                <a:spcPct val="150000"/>
              </a:lnSpc>
            </a:pPr>
            <a:r>
              <a:rPr lang="it-IT">
                <a:latin typeface="Palatino Linotype" panose="02040502050505030304" pitchFamily="18" charset="0"/>
              </a:rPr>
              <a:t>Tutor</a:t>
            </a:r>
          </a:p>
          <a:p>
            <a:pPr lvl="1">
              <a:lnSpc>
                <a:spcPct val="150000"/>
              </a:lnSpc>
            </a:pPr>
            <a:r>
              <a:rPr lang="it-IT" sz="1600" i="1">
                <a:latin typeface="Palatino Linotype" panose="02040502050505030304" pitchFamily="18" charset="0"/>
              </a:rPr>
              <a:t>Roberto </a:t>
            </a:r>
            <a:r>
              <a:rPr lang="it-IT" sz="1600" i="1" err="1">
                <a:latin typeface="Palatino Linotype" panose="02040502050505030304" pitchFamily="18" charset="0"/>
              </a:rPr>
              <a:t>Bonafiglia</a:t>
            </a:r>
            <a:endParaRPr lang="it-IT" sz="1600">
              <a:latin typeface="Palatino Linotype" panose="02040502050505030304" pitchFamily="18" charset="0"/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8632518" y="5585140"/>
            <a:ext cx="224215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it-IT" err="1">
                <a:latin typeface="Palatino Linotype" panose="02040502050505030304" pitchFamily="18" charset="0"/>
              </a:rPr>
              <a:t>Student</a:t>
            </a:r>
            <a:endParaRPr lang="it-IT">
              <a:latin typeface="Palatino Linotype" panose="02040502050505030304" pitchFamily="18" charset="0"/>
            </a:endParaRPr>
          </a:p>
          <a:p>
            <a:pPr algn="r">
              <a:lnSpc>
                <a:spcPct val="150000"/>
              </a:lnSpc>
            </a:pPr>
            <a:r>
              <a:rPr lang="it-IT" sz="1600" i="1">
                <a:latin typeface="Palatino Linotype" panose="02040502050505030304" pitchFamily="18" charset="0"/>
              </a:rPr>
              <a:t>Davide Maraschio</a:t>
            </a:r>
            <a:endParaRPr lang="it-IT" sz="1600">
              <a:latin typeface="Palatino Linotype" panose="02040502050505030304" pitchFamily="18" charset="0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11227757" y="25223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4FD202B-EE8E-44C2-8841-265F32FAB31B}" type="slidenum">
              <a:rPr lang="it-IT" smtClean="0"/>
              <a:t>1</a:t>
            </a:fld>
            <a:r>
              <a:rPr lang="it-IT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1872425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4243" y="32321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899829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1505211" y="618749"/>
            <a:ext cx="9181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6987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Politecnico of </a:t>
            </a:r>
            <a:r>
              <a:rPr lang="it-IT" sz="2800" b="1" err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Turin</a:t>
            </a:r>
            <a:endParaRPr lang="it-IT" sz="2800" b="1">
              <a:solidFill>
                <a:prstClr val="black"/>
              </a:solidFill>
              <a:latin typeface="Palatino Linotype" panose="02040502050505030304" pitchFamily="18" charset="0"/>
              <a:ea typeface="Times New Roman" panose="02020603050405020304" pitchFamily="18" charset="0"/>
            </a:endParaRPr>
          </a:p>
          <a:p>
            <a:pPr lvl="0" algn="ctr"/>
            <a:r>
              <a:rPr lang="it-IT">
                <a:latin typeface="Palatino Linotype" panose="02040502050505030304" pitchFamily="18" charset="0"/>
                <a:ea typeface="Times New Roman" panose="02020603050405020304" pitchFamily="18" charset="0"/>
              </a:rPr>
              <a:t>Master Degree in Computer Engineering</a:t>
            </a:r>
            <a:endParaRPr lang="it-IT" sz="1200"/>
          </a:p>
        </p:txBody>
      </p:sp>
      <p:cxnSp>
        <p:nvCxnSpPr>
          <p:cNvPr id="10" name="Connettore 1 14"/>
          <p:cNvCxnSpPr/>
          <p:nvPr/>
        </p:nvCxnSpPr>
        <p:spPr>
          <a:xfrm>
            <a:off x="2870548" y="1580518"/>
            <a:ext cx="6551112" cy="0"/>
          </a:xfrm>
          <a:prstGeom prst="line">
            <a:avLst/>
          </a:prstGeom>
          <a:ln w="28575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/>
          <p:cNvSpPr txBox="1"/>
          <p:nvPr/>
        </p:nvSpPr>
        <p:spPr>
          <a:xfrm>
            <a:off x="3861991" y="2130804"/>
            <a:ext cx="4250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ONOS </a:t>
            </a:r>
            <a:r>
              <a:rPr lang="it-IT" sz="2800" err="1"/>
              <a:t>as</a:t>
            </a:r>
            <a:r>
              <a:rPr lang="it-IT" sz="2800"/>
              <a:t> network controller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2563815" y="3204309"/>
            <a:ext cx="640540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err="1"/>
              <a:t>This</a:t>
            </a:r>
            <a:r>
              <a:rPr lang="it-IT" sz="2000"/>
              <a:t> first part </a:t>
            </a:r>
            <a:r>
              <a:rPr lang="it-IT" sz="2000" err="1"/>
              <a:t>is</a:t>
            </a:r>
            <a:r>
              <a:rPr lang="it-IT" sz="2000"/>
              <a:t> made up of 3 steps: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err="1"/>
              <a:t>Substitute</a:t>
            </a:r>
            <a:r>
              <a:rPr lang="it-IT"/>
              <a:t> </a:t>
            </a:r>
            <a:r>
              <a:rPr lang="it-IT" err="1"/>
              <a:t>Opendaylight</a:t>
            </a:r>
            <a:r>
              <a:rPr lang="it-IT"/>
              <a:t> </a:t>
            </a:r>
            <a:r>
              <a:rPr lang="it-IT" err="1"/>
              <a:t>as</a:t>
            </a:r>
            <a:r>
              <a:rPr lang="it-IT"/>
              <a:t> network controller in </a:t>
            </a:r>
            <a:r>
              <a:rPr lang="it-IT" err="1"/>
              <a:t>favor</a:t>
            </a:r>
            <a:r>
              <a:rPr lang="it-IT"/>
              <a:t> of ONOS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err="1"/>
              <a:t>Integrating</a:t>
            </a:r>
            <a:r>
              <a:rPr lang="it-IT"/>
              <a:t> ONOS with </a:t>
            </a:r>
            <a:r>
              <a:rPr lang="it-IT" err="1"/>
              <a:t>Openstack</a:t>
            </a:r>
            <a:endParaRPr lang="it-IT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/>
              <a:t>Sona </a:t>
            </a:r>
            <a:r>
              <a:rPr lang="it-IT" err="1"/>
              <a:t>configuration</a:t>
            </a:r>
            <a:endParaRPr lang="it-IT"/>
          </a:p>
        </p:txBody>
      </p:sp>
      <p:sp>
        <p:nvSpPr>
          <p:cNvPr id="9" name="CasellaDiTesto 8"/>
          <p:cNvSpPr txBox="1"/>
          <p:nvPr/>
        </p:nvSpPr>
        <p:spPr>
          <a:xfrm>
            <a:off x="11227757" y="25223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4FD202B-EE8E-44C2-8841-265F32FAB31B}" type="slidenum">
              <a:rPr lang="it-IT" smtClean="0"/>
              <a:t>10</a:t>
            </a:fld>
            <a:r>
              <a:rPr lang="it-IT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1902148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4243" y="32321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899829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1505211" y="600205"/>
            <a:ext cx="9181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6987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Politecnico of </a:t>
            </a:r>
            <a:r>
              <a:rPr lang="it-IT" sz="2800" b="1" err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Turin</a:t>
            </a:r>
            <a:endParaRPr lang="it-IT" sz="2800" b="1">
              <a:solidFill>
                <a:prstClr val="black"/>
              </a:solidFill>
              <a:latin typeface="Palatino Linotype" panose="02040502050505030304" pitchFamily="18" charset="0"/>
              <a:ea typeface="Times New Roman" panose="02020603050405020304" pitchFamily="18" charset="0"/>
            </a:endParaRPr>
          </a:p>
          <a:p>
            <a:pPr lvl="0" algn="ctr"/>
            <a:r>
              <a:rPr lang="it-IT">
                <a:latin typeface="Palatino Linotype" panose="02040502050505030304" pitchFamily="18" charset="0"/>
                <a:ea typeface="Times New Roman" panose="02020603050405020304" pitchFamily="18" charset="0"/>
              </a:rPr>
              <a:t>Master Degree in Computer Engineering</a:t>
            </a:r>
            <a:endParaRPr lang="it-IT" sz="1200"/>
          </a:p>
        </p:txBody>
      </p:sp>
      <p:cxnSp>
        <p:nvCxnSpPr>
          <p:cNvPr id="10" name="Connettore 1 14"/>
          <p:cNvCxnSpPr/>
          <p:nvPr/>
        </p:nvCxnSpPr>
        <p:spPr>
          <a:xfrm>
            <a:off x="2870548" y="1580518"/>
            <a:ext cx="6551112" cy="0"/>
          </a:xfrm>
          <a:prstGeom prst="line">
            <a:avLst/>
          </a:prstGeom>
          <a:ln w="28575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/>
          <p:cNvSpPr txBox="1"/>
          <p:nvPr/>
        </p:nvSpPr>
        <p:spPr>
          <a:xfrm>
            <a:off x="3562614" y="1825009"/>
            <a:ext cx="5066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err="1"/>
              <a:t>Integrating</a:t>
            </a:r>
            <a:r>
              <a:rPr lang="it-IT" sz="2800"/>
              <a:t> ONOS with </a:t>
            </a:r>
            <a:r>
              <a:rPr lang="it-IT" sz="2800" err="1"/>
              <a:t>Openstack</a:t>
            </a:r>
            <a:endParaRPr lang="it-IT" sz="2800"/>
          </a:p>
        </p:txBody>
      </p:sp>
      <p:sp>
        <p:nvSpPr>
          <p:cNvPr id="7" name="CasellaDiTesto 6"/>
          <p:cNvSpPr txBox="1"/>
          <p:nvPr/>
        </p:nvSpPr>
        <p:spPr>
          <a:xfrm>
            <a:off x="964243" y="2882311"/>
            <a:ext cx="7103291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/>
              <a:t>Main</a:t>
            </a:r>
            <a:r>
              <a:rPr lang="it-IT"/>
              <a:t> </a:t>
            </a:r>
            <a:r>
              <a:rPr lang="it-IT" err="1"/>
              <a:t>actor</a:t>
            </a:r>
            <a:endParaRPr lang="it-IT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/>
              <a:t>Networking-ONOS</a:t>
            </a:r>
          </a:p>
          <a:p>
            <a:r>
              <a:rPr lang="it-IT"/>
              <a:t>ML2 plugin Used by </a:t>
            </a:r>
            <a:r>
              <a:rPr lang="it-IT" err="1"/>
              <a:t>Neutron</a:t>
            </a:r>
            <a:r>
              <a:rPr lang="it-IT"/>
              <a:t> to </a:t>
            </a:r>
            <a:r>
              <a:rPr lang="it-IT" err="1"/>
              <a:t>steer</a:t>
            </a:r>
            <a:r>
              <a:rPr lang="it-IT"/>
              <a:t> the ML2 </a:t>
            </a:r>
            <a:r>
              <a:rPr lang="it-IT" err="1"/>
              <a:t>mechanism</a:t>
            </a:r>
            <a:r>
              <a:rPr lang="it-IT"/>
              <a:t> driver provided</a:t>
            </a:r>
          </a:p>
          <a:p>
            <a:r>
              <a:rPr lang="it-IT"/>
              <a:t>by SONA</a:t>
            </a:r>
          </a:p>
          <a:p>
            <a:pPr>
              <a:lnSpc>
                <a:spcPct val="150000"/>
              </a:lnSpc>
            </a:pPr>
            <a:r>
              <a:rPr lang="it-IT" err="1"/>
              <a:t>Type</a:t>
            </a:r>
            <a:r>
              <a:rPr lang="it-IT"/>
              <a:t> driver </a:t>
            </a:r>
            <a:r>
              <a:rPr lang="it-IT" err="1"/>
              <a:t>supported</a:t>
            </a:r>
            <a:r>
              <a:rPr lang="it-IT"/>
              <a:t>: only VXLAN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964243" y="5795359"/>
            <a:ext cx="8424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Warning for ONOS </a:t>
            </a:r>
            <a:r>
              <a:rPr lang="it-IT" err="1"/>
              <a:t>version</a:t>
            </a:r>
            <a:r>
              <a:rPr lang="it-IT"/>
              <a:t> &lt;=1.9.0, </a:t>
            </a:r>
            <a:r>
              <a:rPr lang="it-IT" err="1"/>
              <a:t>which</a:t>
            </a:r>
            <a:r>
              <a:rPr lang="it-IT"/>
              <a:t> </a:t>
            </a:r>
            <a:r>
              <a:rPr lang="it-IT" err="1"/>
              <a:t>uses</a:t>
            </a:r>
            <a:r>
              <a:rPr lang="it-IT"/>
              <a:t> the </a:t>
            </a:r>
            <a:r>
              <a:rPr lang="it-IT" err="1"/>
              <a:t>old</a:t>
            </a:r>
            <a:r>
              <a:rPr lang="it-IT"/>
              <a:t> and </a:t>
            </a:r>
            <a:r>
              <a:rPr lang="it-IT" err="1"/>
              <a:t>deprecated</a:t>
            </a:r>
            <a:r>
              <a:rPr lang="it-IT"/>
              <a:t> </a:t>
            </a:r>
            <a:r>
              <a:rPr lang="it-IT" err="1"/>
              <a:t>Keystone</a:t>
            </a:r>
            <a:r>
              <a:rPr lang="it-IT"/>
              <a:t> 2.0 api.</a:t>
            </a:r>
          </a:p>
        </p:txBody>
      </p:sp>
      <p:pic>
        <p:nvPicPr>
          <p:cNvPr id="13" name="Immagine 12" descr="Immagine che contiene screenshot, cielo&#10;&#10;Descrizione generata con affidabilità molto elevat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198" y="2523743"/>
            <a:ext cx="3625389" cy="2369979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11227757" y="25223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4FD202B-EE8E-44C2-8841-265F32FAB31B}" type="slidenum">
              <a:rPr lang="it-IT" smtClean="0"/>
              <a:t>11</a:t>
            </a:fld>
            <a:r>
              <a:rPr lang="it-IT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3849038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4243" y="32321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899829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1505209" y="616642"/>
            <a:ext cx="9181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6987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Politecnico of Turin</a:t>
            </a:r>
          </a:p>
          <a:p>
            <a:pPr lvl="0" algn="ctr"/>
            <a:r>
              <a:rPr lang="it-IT">
                <a:latin typeface="Palatino Linotype" panose="02040502050505030304" pitchFamily="18" charset="0"/>
                <a:ea typeface="Times New Roman" panose="02020603050405020304" pitchFamily="18" charset="0"/>
              </a:rPr>
              <a:t>Master Degree in Computer Engineering</a:t>
            </a:r>
            <a:endParaRPr lang="it-IT" sz="1200"/>
          </a:p>
        </p:txBody>
      </p:sp>
      <p:cxnSp>
        <p:nvCxnSpPr>
          <p:cNvPr id="10" name="Connettore 1 14"/>
          <p:cNvCxnSpPr/>
          <p:nvPr/>
        </p:nvCxnSpPr>
        <p:spPr>
          <a:xfrm>
            <a:off x="2870548" y="1580518"/>
            <a:ext cx="6551112" cy="0"/>
          </a:xfrm>
          <a:prstGeom prst="line">
            <a:avLst/>
          </a:prstGeom>
          <a:ln w="28575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/>
          <p:cNvSpPr txBox="1"/>
          <p:nvPr/>
        </p:nvSpPr>
        <p:spPr>
          <a:xfrm>
            <a:off x="4571254" y="1776424"/>
            <a:ext cx="3049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SONA </a:t>
            </a:r>
            <a:r>
              <a:rPr lang="it-IT" sz="2800" err="1"/>
              <a:t>configuration</a:t>
            </a:r>
            <a:endParaRPr lang="it-IT" sz="2800"/>
          </a:p>
        </p:txBody>
      </p:sp>
      <p:sp>
        <p:nvSpPr>
          <p:cNvPr id="3" name="CasellaDiTesto 2"/>
          <p:cNvSpPr txBox="1"/>
          <p:nvPr/>
        </p:nvSpPr>
        <p:spPr>
          <a:xfrm>
            <a:off x="341891" y="2224144"/>
            <a:ext cx="11362406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it-IT" sz="2000" err="1"/>
              <a:t>Basically</a:t>
            </a:r>
            <a:r>
              <a:rPr lang="it-IT" sz="2000"/>
              <a:t> </a:t>
            </a:r>
            <a:r>
              <a:rPr lang="it-IT" sz="2000" err="1"/>
              <a:t>it’s</a:t>
            </a:r>
            <a:r>
              <a:rPr lang="it-IT" sz="2000"/>
              <a:t> a set of applications (in this project vRouter app is not used) </a:t>
            </a:r>
            <a:r>
              <a:rPr lang="it-IT" sz="2000" err="1"/>
              <a:t>which</a:t>
            </a:r>
            <a:r>
              <a:rPr lang="it-IT" sz="2000"/>
              <a:t> </a:t>
            </a:r>
            <a:r>
              <a:rPr lang="it-IT" sz="2000" err="1"/>
              <a:t>could</a:t>
            </a:r>
            <a:r>
              <a:rPr lang="it-IT" sz="2000"/>
              <a:t> be </a:t>
            </a:r>
            <a:r>
              <a:rPr lang="it-IT" sz="2000" err="1"/>
              <a:t>grouped</a:t>
            </a:r>
            <a:r>
              <a:rPr lang="it-IT" sz="2000"/>
              <a:t> </a:t>
            </a:r>
            <a:r>
              <a:rPr lang="it-IT" sz="2000" err="1"/>
              <a:t>as</a:t>
            </a:r>
            <a:r>
              <a:rPr lang="it-IT" sz="2000"/>
              <a:t> </a:t>
            </a:r>
            <a:r>
              <a:rPr lang="it-IT" sz="2000" err="1"/>
              <a:t>follows</a:t>
            </a:r>
            <a:r>
              <a:rPr lang="it-IT" sz="2000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altLang="it-IT" sz="2000">
                <a:solidFill>
                  <a:srgbClr val="C00000"/>
                </a:solidFill>
              </a:rPr>
              <a:t>OVSDB and </a:t>
            </a:r>
            <a:r>
              <a:rPr lang="it-IT" altLang="it-IT" sz="2000" err="1">
                <a:solidFill>
                  <a:srgbClr val="C00000"/>
                </a:solidFill>
              </a:rPr>
              <a:t>openflow</a:t>
            </a:r>
            <a:r>
              <a:rPr lang="it-IT" altLang="it-IT" sz="2000">
                <a:solidFill>
                  <a:srgbClr val="C00000"/>
                </a:solidFill>
              </a:rPr>
              <a:t> </a:t>
            </a:r>
            <a:r>
              <a:rPr lang="it-IT" altLang="it-IT" sz="2000" err="1">
                <a:solidFill>
                  <a:srgbClr val="C00000"/>
                </a:solidFill>
              </a:rPr>
              <a:t>functionality</a:t>
            </a:r>
            <a:endParaRPr lang="it-IT" altLang="it-IT" sz="2000">
              <a:solidFill>
                <a:srgbClr val="C00000"/>
              </a:solidFill>
            </a:endParaRPr>
          </a:p>
          <a:p>
            <a:pPr lvl="1"/>
            <a:r>
              <a:rPr lang="it-IT" altLang="it-IT" err="1"/>
              <a:t>org.onosproject.drivers.ovsdb</a:t>
            </a:r>
            <a:r>
              <a:rPr lang="it-IT" altLang="it-IT"/>
              <a:t> </a:t>
            </a:r>
          </a:p>
          <a:p>
            <a:pPr lvl="1"/>
            <a:r>
              <a:rPr lang="it-IT" altLang="it-IT" err="1"/>
              <a:t>org.onosproject.ovsdb</a:t>
            </a:r>
            <a:r>
              <a:rPr lang="it-IT" altLang="it-IT"/>
              <a:t>-base </a:t>
            </a:r>
          </a:p>
          <a:p>
            <a:pPr lvl="1"/>
            <a:r>
              <a:rPr lang="it-IT" altLang="it-IT" err="1"/>
              <a:t>org.onosproject.openflow</a:t>
            </a:r>
            <a:r>
              <a:rPr lang="it-IT" altLang="it-IT"/>
              <a:t>-base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altLang="it-IT" sz="2000" err="1">
                <a:solidFill>
                  <a:srgbClr val="C00000"/>
                </a:solidFill>
              </a:rPr>
              <a:t>Openstack</a:t>
            </a:r>
            <a:r>
              <a:rPr lang="it-IT" altLang="it-IT" sz="2000">
                <a:solidFill>
                  <a:srgbClr val="C00000"/>
                </a:solidFill>
              </a:rPr>
              <a:t> </a:t>
            </a:r>
            <a:r>
              <a:rPr lang="it-IT" altLang="it-IT" sz="2000" err="1">
                <a:solidFill>
                  <a:srgbClr val="C00000"/>
                </a:solidFill>
              </a:rPr>
              <a:t>node</a:t>
            </a:r>
            <a:r>
              <a:rPr lang="it-IT" altLang="it-IT" sz="2000">
                <a:solidFill>
                  <a:srgbClr val="C00000"/>
                </a:solidFill>
              </a:rPr>
              <a:t> </a:t>
            </a:r>
            <a:r>
              <a:rPr lang="it-IT" altLang="it-IT" sz="2000" err="1">
                <a:solidFill>
                  <a:srgbClr val="C00000"/>
                </a:solidFill>
              </a:rPr>
              <a:t>initialization</a:t>
            </a:r>
            <a:endParaRPr lang="it-IT" altLang="it-IT" sz="2000">
              <a:solidFill>
                <a:srgbClr val="C00000"/>
              </a:solidFill>
            </a:endParaRPr>
          </a:p>
          <a:p>
            <a:pPr lvl="1"/>
            <a:r>
              <a:rPr lang="it-IT" altLang="it-IT" err="1"/>
              <a:t>org.onosproject.openstacknode</a:t>
            </a:r>
            <a:endParaRPr lang="it-IT" altLang="it-IT"/>
          </a:p>
          <a:p>
            <a:pPr lvl="1"/>
            <a:r>
              <a:rPr lang="it-IT" altLang="it-IT" err="1"/>
              <a:t>org.onosproject.openstackinterface</a:t>
            </a:r>
            <a:endParaRPr lang="it-IT" altLang="it-IT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altLang="it-IT" sz="2000" err="1">
                <a:solidFill>
                  <a:srgbClr val="C00000"/>
                </a:solidFill>
              </a:rPr>
              <a:t>Northbound</a:t>
            </a:r>
            <a:r>
              <a:rPr lang="it-IT" altLang="it-IT" sz="2000">
                <a:solidFill>
                  <a:srgbClr val="C00000"/>
                </a:solidFill>
              </a:rPr>
              <a:t> ML2 </a:t>
            </a:r>
            <a:r>
              <a:rPr lang="it-IT" altLang="it-IT" sz="2000" err="1">
                <a:solidFill>
                  <a:srgbClr val="C00000"/>
                </a:solidFill>
              </a:rPr>
              <a:t>interface</a:t>
            </a:r>
            <a:r>
              <a:rPr lang="it-IT" altLang="it-IT" sz="2000">
                <a:solidFill>
                  <a:srgbClr val="C00000"/>
                </a:solidFill>
              </a:rPr>
              <a:t>:</a:t>
            </a:r>
          </a:p>
          <a:p>
            <a:pPr lvl="1"/>
            <a:r>
              <a:rPr lang="it-IT" altLang="it-IT" err="1"/>
              <a:t>org.onosproject.</a:t>
            </a:r>
            <a:r>
              <a:rPr lang="it-IT" altLang="it-IT"/>
              <a:t>openstackswitching (DEPRECATED with ONOS 1.10)</a:t>
            </a:r>
          </a:p>
          <a:p>
            <a:pPr lvl="1"/>
            <a:r>
              <a:rPr lang="it-IT" altLang="it-IT" err="1"/>
              <a:t>org.onosproject.openstacknetworking</a:t>
            </a:r>
            <a:endParaRPr lang="it-IT"/>
          </a:p>
        </p:txBody>
      </p:sp>
      <p:sp>
        <p:nvSpPr>
          <p:cNvPr id="11" name="Segno di addizione 10"/>
          <p:cNvSpPr/>
          <p:nvPr/>
        </p:nvSpPr>
        <p:spPr>
          <a:xfrm>
            <a:off x="4571254" y="3972657"/>
            <a:ext cx="914400" cy="914400"/>
          </a:xfrm>
          <a:prstGeom prst="mathPlu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/>
          <p:cNvSpPr txBox="1"/>
          <p:nvPr/>
        </p:nvSpPr>
        <p:spPr>
          <a:xfrm>
            <a:off x="6642405" y="3886137"/>
            <a:ext cx="55585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/>
              <a:t>Extra application: OVSDB-Rest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Implemented a new REST api to retrieve the BridgeID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Now support a multiple compute nodes configuration 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11227757" y="25223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4FD202B-EE8E-44C2-8841-265F32FAB31B}" type="slidenum">
              <a:rPr lang="it-IT" smtClean="0"/>
              <a:t>12</a:t>
            </a:fld>
            <a:r>
              <a:rPr lang="it-IT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367345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4243" y="32321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899829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1505210" y="617994"/>
            <a:ext cx="9181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6987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Politecnico of </a:t>
            </a:r>
            <a:r>
              <a:rPr lang="it-IT" sz="2800" b="1" err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Turin</a:t>
            </a:r>
            <a:endParaRPr lang="it-IT" sz="2800" b="1">
              <a:solidFill>
                <a:prstClr val="black"/>
              </a:solidFill>
              <a:latin typeface="Palatino Linotype" panose="02040502050505030304" pitchFamily="18" charset="0"/>
              <a:ea typeface="Times New Roman" panose="02020603050405020304" pitchFamily="18" charset="0"/>
            </a:endParaRPr>
          </a:p>
          <a:p>
            <a:pPr lvl="0" algn="ctr"/>
            <a:r>
              <a:rPr lang="it-IT">
                <a:latin typeface="Palatino Linotype" panose="02040502050505030304" pitchFamily="18" charset="0"/>
                <a:ea typeface="Times New Roman" panose="02020603050405020304" pitchFamily="18" charset="0"/>
              </a:rPr>
              <a:t>Master Degree in Computer Engineering</a:t>
            </a:r>
            <a:endParaRPr lang="it-IT" sz="1200"/>
          </a:p>
        </p:txBody>
      </p:sp>
      <p:cxnSp>
        <p:nvCxnSpPr>
          <p:cNvPr id="10" name="Connettore 1 14"/>
          <p:cNvCxnSpPr/>
          <p:nvPr/>
        </p:nvCxnSpPr>
        <p:spPr>
          <a:xfrm>
            <a:off x="2870548" y="1580518"/>
            <a:ext cx="6551112" cy="0"/>
          </a:xfrm>
          <a:prstGeom prst="line">
            <a:avLst/>
          </a:prstGeom>
          <a:ln w="28575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/>
          <p:cNvSpPr txBox="1"/>
          <p:nvPr/>
        </p:nvSpPr>
        <p:spPr>
          <a:xfrm>
            <a:off x="4571255" y="1691395"/>
            <a:ext cx="3049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SONA configuration</a:t>
            </a:r>
          </a:p>
        </p:txBody>
      </p:sp>
      <p:sp>
        <p:nvSpPr>
          <p:cNvPr id="82" name="Rettangolo 81"/>
          <p:cNvSpPr/>
          <p:nvPr/>
        </p:nvSpPr>
        <p:spPr>
          <a:xfrm>
            <a:off x="423547" y="2593531"/>
            <a:ext cx="5512312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/>
              <a:t>"nodes" : [</a:t>
            </a:r>
          </a:p>
          <a:p>
            <a:r>
              <a:rPr lang="it-IT" sz="1600"/>
              <a:t>                        {</a:t>
            </a:r>
          </a:p>
          <a:p>
            <a:r>
              <a:rPr lang="it-IT" sz="1600"/>
              <a:t>                                "hostname" : "compute-node",</a:t>
            </a:r>
          </a:p>
          <a:p>
            <a:r>
              <a:rPr lang="it-IT" sz="1600"/>
              <a:t>                                "type" : "COMPUTE",</a:t>
            </a:r>
          </a:p>
          <a:p>
            <a:r>
              <a:rPr lang="it-IT" sz="1600"/>
              <a:t>                                "managementIp" : "COMPUTE_NODE_IP",</a:t>
            </a:r>
          </a:p>
          <a:p>
            <a:r>
              <a:rPr lang="it-IT" sz="1600"/>
              <a:t>                                "dataIp" : "COMPUTE_NODE_DATA_IP",</a:t>
            </a:r>
          </a:p>
          <a:p>
            <a:r>
              <a:rPr lang="it-IT" sz="1600"/>
              <a:t>                                "integrationBridge" : "of:00000000000000a1"</a:t>
            </a:r>
          </a:p>
          <a:p>
            <a:r>
              <a:rPr lang="it-IT" sz="1600"/>
              <a:t>                        }</a:t>
            </a:r>
          </a:p>
          <a:p>
            <a:r>
              <a:rPr lang="it-IT" sz="1600"/>
              <a:t>	 ]</a:t>
            </a:r>
          </a:p>
          <a:p>
            <a:r>
              <a:rPr lang="it-IT" sz="1600"/>
              <a:t>"devices" : {</a:t>
            </a:r>
          </a:p>
          <a:p>
            <a:r>
              <a:rPr lang="it-IT" sz="1600"/>
              <a:t>        "of:00000000000000a1" : {</a:t>
            </a:r>
          </a:p>
          <a:p>
            <a:r>
              <a:rPr lang="it-IT" sz="1600"/>
              <a:t>            "basic" : {</a:t>
            </a:r>
          </a:p>
          <a:p>
            <a:r>
              <a:rPr lang="it-IT" sz="1600"/>
              <a:t>                "driver" : "sona"</a:t>
            </a:r>
          </a:p>
          <a:p>
            <a:r>
              <a:rPr lang="it-IT" sz="1600"/>
              <a:t>            }</a:t>
            </a:r>
          </a:p>
          <a:p>
            <a:r>
              <a:rPr lang="it-IT" sz="1600"/>
              <a:t>        }</a:t>
            </a:r>
          </a:p>
          <a:p>
            <a:r>
              <a:rPr lang="it-IT" sz="1600"/>
              <a:t>     }</a:t>
            </a:r>
          </a:p>
        </p:txBody>
      </p:sp>
      <p:sp>
        <p:nvSpPr>
          <p:cNvPr id="83" name="CasellaDiTesto 82"/>
          <p:cNvSpPr txBox="1"/>
          <p:nvPr/>
        </p:nvSpPr>
        <p:spPr>
          <a:xfrm>
            <a:off x="1505211" y="2268922"/>
            <a:ext cx="860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>
                <a:solidFill>
                  <a:srgbClr val="C00000"/>
                </a:solidFill>
              </a:rPr>
              <a:t>Compute node description </a:t>
            </a:r>
            <a:r>
              <a:rPr lang="it-IT" sz="2000"/>
              <a:t>(usefull script provided to generate the configuration)</a:t>
            </a:r>
            <a:endParaRPr lang="it-IT" sz="2000">
              <a:solidFill>
                <a:srgbClr val="C00000"/>
              </a:solidFill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911" y="2903645"/>
            <a:ext cx="6256140" cy="3487146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11227757" y="25223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4FD202B-EE8E-44C2-8841-265F32FAB31B}" type="slidenum">
              <a:rPr lang="it-IT" smtClean="0"/>
              <a:t>13</a:t>
            </a:fld>
            <a:r>
              <a:rPr lang="it-IT"/>
              <a:t>/30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9363B3F-B728-47F6-80FE-764FF8BF3206}"/>
              </a:ext>
            </a:extLst>
          </p:cNvPr>
          <p:cNvSpPr txBox="1"/>
          <p:nvPr/>
        </p:nvSpPr>
        <p:spPr>
          <a:xfrm>
            <a:off x="9726966" y="5538601"/>
            <a:ext cx="2465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VXLAN interface created</a:t>
            </a:r>
          </a:p>
          <a:p>
            <a:r>
              <a:rPr lang="it-IT"/>
              <a:t>automatically by SONA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A41AFF5E-79A2-493C-BD24-0D86E8D0BD35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7541703" y="4609467"/>
            <a:ext cx="2185263" cy="125230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049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4243" y="32321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899829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1505210" y="618749"/>
            <a:ext cx="9181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6987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Politecnico of </a:t>
            </a:r>
            <a:r>
              <a:rPr lang="it-IT" sz="2800" b="1" err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Turin</a:t>
            </a:r>
            <a:endParaRPr lang="it-IT" sz="2800" b="1">
              <a:solidFill>
                <a:prstClr val="black"/>
              </a:solidFill>
              <a:latin typeface="Palatino Linotype" panose="02040502050505030304" pitchFamily="18" charset="0"/>
              <a:ea typeface="Times New Roman" panose="02020603050405020304" pitchFamily="18" charset="0"/>
            </a:endParaRPr>
          </a:p>
          <a:p>
            <a:pPr lvl="0" algn="ctr"/>
            <a:r>
              <a:rPr lang="it-IT">
                <a:latin typeface="Palatino Linotype" panose="02040502050505030304" pitchFamily="18" charset="0"/>
                <a:ea typeface="Times New Roman" panose="02020603050405020304" pitchFamily="18" charset="0"/>
              </a:rPr>
              <a:t>Master Degree in Computer Engineering</a:t>
            </a:r>
            <a:endParaRPr lang="it-IT" sz="1200"/>
          </a:p>
        </p:txBody>
      </p:sp>
      <p:cxnSp>
        <p:nvCxnSpPr>
          <p:cNvPr id="10" name="Connettore 1 14"/>
          <p:cNvCxnSpPr/>
          <p:nvPr/>
        </p:nvCxnSpPr>
        <p:spPr>
          <a:xfrm>
            <a:off x="2870548" y="1580518"/>
            <a:ext cx="6551112" cy="0"/>
          </a:xfrm>
          <a:prstGeom prst="line">
            <a:avLst/>
          </a:prstGeom>
          <a:ln w="28575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/>
          <p:cNvSpPr txBox="1"/>
          <p:nvPr/>
        </p:nvSpPr>
        <p:spPr>
          <a:xfrm>
            <a:off x="2558749" y="1870744"/>
            <a:ext cx="7074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Openstack domain orchestrator code extension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964243" y="2634234"/>
            <a:ext cx="925612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>
                <a:solidFill>
                  <a:srgbClr val="C00000"/>
                </a:solidFill>
              </a:rPr>
              <a:t>Added new classes: onosBusiness and ONOS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/>
              <a:t>The first provides business logic to handle REST calls towards ONOS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/>
              <a:t>The latter realizes those REST calls through ONOS official api and OVSDB-rest application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964243" y="4090538"/>
            <a:ext cx="605947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>
                <a:solidFill>
                  <a:srgbClr val="C00000"/>
                </a:solidFill>
              </a:rPr>
              <a:t>This classes aim mainly to accomplish different goals: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/>
              <a:t>Create/delete bridges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/>
              <a:t>Add/delete ports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/>
              <a:t>Add/delete patch ports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/>
              <a:t>Add/delete GRE tunnel</a:t>
            </a:r>
          </a:p>
        </p:txBody>
      </p:sp>
      <p:pic>
        <p:nvPicPr>
          <p:cNvPr id="9" name="Immagine 8" descr="Immagine che contiene screenshot&#10;&#10;Descrizione generata con affidabilità elevat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708" y="3928988"/>
            <a:ext cx="5441061" cy="2825489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11227757" y="25223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4FD202B-EE8E-44C2-8841-265F32FAB31B}" type="slidenum">
              <a:rPr lang="it-IT" smtClean="0"/>
              <a:t>14</a:t>
            </a:fld>
            <a:r>
              <a:rPr lang="it-IT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1016592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4243" y="32321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899829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1505210" y="643464"/>
            <a:ext cx="9181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6987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Politecnico of </a:t>
            </a:r>
            <a:r>
              <a:rPr lang="it-IT" sz="2800" b="1" err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Turin</a:t>
            </a:r>
            <a:endParaRPr lang="it-IT" sz="2800" b="1">
              <a:solidFill>
                <a:prstClr val="black"/>
              </a:solidFill>
              <a:latin typeface="Palatino Linotype" panose="02040502050505030304" pitchFamily="18" charset="0"/>
              <a:ea typeface="Times New Roman" panose="02020603050405020304" pitchFamily="18" charset="0"/>
            </a:endParaRPr>
          </a:p>
          <a:p>
            <a:pPr lvl="0" algn="ctr"/>
            <a:r>
              <a:rPr lang="it-IT">
                <a:latin typeface="Palatino Linotype" panose="02040502050505030304" pitchFamily="18" charset="0"/>
                <a:ea typeface="Times New Roman" panose="02020603050405020304" pitchFamily="18" charset="0"/>
              </a:rPr>
              <a:t>Master Degree in Computer Engineering</a:t>
            </a:r>
            <a:endParaRPr lang="it-IT" sz="1200"/>
          </a:p>
        </p:txBody>
      </p:sp>
      <p:cxnSp>
        <p:nvCxnSpPr>
          <p:cNvPr id="10" name="Connettore 1 14"/>
          <p:cNvCxnSpPr/>
          <p:nvPr/>
        </p:nvCxnSpPr>
        <p:spPr>
          <a:xfrm>
            <a:off x="2870548" y="1580518"/>
            <a:ext cx="6551112" cy="0"/>
          </a:xfrm>
          <a:prstGeom prst="line">
            <a:avLst/>
          </a:prstGeom>
          <a:ln w="28575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/>
          <p:cNvSpPr txBox="1"/>
          <p:nvPr/>
        </p:nvSpPr>
        <p:spPr>
          <a:xfrm>
            <a:off x="2558749" y="1895911"/>
            <a:ext cx="7074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Openstack domain orchestrator code extension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964243" y="2971464"/>
            <a:ext cx="10856755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/>
              <a:t>Flowrules are associated to an appID(org.onosproject.ovsdbrest here), </a:t>
            </a:r>
            <a:r>
              <a:rPr lang="en-US"/>
              <a:t>useful to identify which application</a:t>
            </a:r>
          </a:p>
          <a:p>
            <a:pPr lvl="1">
              <a:lnSpc>
                <a:spcPct val="150000"/>
              </a:lnSpc>
            </a:pPr>
            <a:r>
              <a:rPr lang="en-US"/>
              <a:t>      may be misbehaving or consuming many resources.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For the flowrules has been choosen a priority &gt;= 50000, to let the generated flows work without interfer </a:t>
            </a:r>
          </a:p>
          <a:p>
            <a:pPr lvl="1">
              <a:lnSpc>
                <a:spcPct val="150000"/>
              </a:lnSpc>
            </a:pPr>
            <a:r>
              <a:rPr lang="en-US"/>
              <a:t>      with the flows generated by ONOS, up to </a:t>
            </a:r>
            <a:r>
              <a:rPr lang="it-IT"/>
              <a:t>65535</a:t>
            </a:r>
            <a:endParaRPr lang="en-US"/>
          </a:p>
          <a:p>
            <a:pPr lvl="1">
              <a:lnSpc>
                <a:spcPct val="150000"/>
              </a:lnSpc>
            </a:pPr>
            <a:r>
              <a:rPr lang="en-US"/>
              <a:t>(A useful script to delete all the flows deployed by the Openstack domain orchestrator, has been provided)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960685" y="5141289"/>
            <a:ext cx="9223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/>
              <a:t>The controller class has been extended to support multiple compute nodes environment</a:t>
            </a:r>
          </a:p>
          <a:p>
            <a:pPr lvl="2">
              <a:lnSpc>
                <a:spcPct val="150000"/>
              </a:lnSpc>
            </a:pPr>
            <a:r>
              <a:rPr lang="it-IT"/>
              <a:t>VNF-VNF flow, Endpoint-VNF flow and viceversa 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960685" y="2571354"/>
            <a:ext cx="1260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>
                <a:solidFill>
                  <a:srgbClr val="C00000"/>
                </a:solidFill>
              </a:rPr>
              <a:t>Flowrules: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11227757" y="25223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4FD202B-EE8E-44C2-8841-265F32FAB31B}" type="slidenum">
              <a:rPr lang="it-IT" smtClean="0"/>
              <a:t>15</a:t>
            </a:fld>
            <a:r>
              <a:rPr lang="it-IT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480486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4243" y="32321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899829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1505210" y="618749"/>
            <a:ext cx="9181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6987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Politecnico of </a:t>
            </a:r>
            <a:r>
              <a:rPr lang="it-IT" sz="2800" b="1" err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Turin</a:t>
            </a:r>
            <a:endParaRPr lang="it-IT" sz="2800" b="1">
              <a:solidFill>
                <a:prstClr val="black"/>
              </a:solidFill>
              <a:latin typeface="Palatino Linotype" panose="02040502050505030304" pitchFamily="18" charset="0"/>
              <a:ea typeface="Times New Roman" panose="02020603050405020304" pitchFamily="18" charset="0"/>
            </a:endParaRPr>
          </a:p>
          <a:p>
            <a:pPr lvl="0" algn="ctr"/>
            <a:r>
              <a:rPr lang="it-IT">
                <a:latin typeface="Palatino Linotype" panose="02040502050505030304" pitchFamily="18" charset="0"/>
                <a:ea typeface="Times New Roman" panose="02020603050405020304" pitchFamily="18" charset="0"/>
              </a:rPr>
              <a:t>Master Degree in Computer Engineering</a:t>
            </a:r>
            <a:endParaRPr lang="it-IT" sz="1200"/>
          </a:p>
        </p:txBody>
      </p:sp>
      <p:cxnSp>
        <p:nvCxnSpPr>
          <p:cNvPr id="10" name="Connettore 1 14"/>
          <p:cNvCxnSpPr/>
          <p:nvPr/>
        </p:nvCxnSpPr>
        <p:spPr>
          <a:xfrm>
            <a:off x="2870548" y="1580518"/>
            <a:ext cx="6551112" cy="0"/>
          </a:xfrm>
          <a:prstGeom prst="line">
            <a:avLst/>
          </a:prstGeom>
          <a:ln w="28575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/>
          <p:cNvSpPr txBox="1"/>
          <p:nvPr/>
        </p:nvSpPr>
        <p:spPr>
          <a:xfrm>
            <a:off x="4089135" y="1742069"/>
            <a:ext cx="4013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Openstack-do interactions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1505210" y="3174024"/>
            <a:ext cx="740234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000">
                <a:solidFill>
                  <a:srgbClr val="C00000"/>
                </a:solidFill>
              </a:rPr>
              <a:t>Three main interactions:</a:t>
            </a:r>
          </a:p>
          <a:p>
            <a:pPr lvl="1">
              <a:lnSpc>
                <a:spcPct val="150000"/>
              </a:lnSpc>
            </a:pPr>
            <a:r>
              <a:rPr lang="it-IT"/>
              <a:t>1.	Authentication through Keystone API</a:t>
            </a:r>
          </a:p>
          <a:p>
            <a:pPr lvl="1">
              <a:lnSpc>
                <a:spcPct val="150000"/>
              </a:lnSpc>
            </a:pPr>
            <a:r>
              <a:rPr lang="it-IT"/>
              <a:t>2.1.	Endpoint and Resources instantiation (Networks)</a:t>
            </a:r>
          </a:p>
          <a:p>
            <a:pPr lvl="1">
              <a:lnSpc>
                <a:spcPct val="150000"/>
              </a:lnSpc>
            </a:pPr>
            <a:r>
              <a:rPr lang="it-IT"/>
              <a:t>2.2.	Resources instantiation (VNFs and relative ports)</a:t>
            </a:r>
          </a:p>
          <a:p>
            <a:pPr lvl="1">
              <a:lnSpc>
                <a:spcPct val="150000"/>
              </a:lnSpc>
            </a:pPr>
            <a:r>
              <a:rPr lang="it-IT"/>
              <a:t>3	FlowRules generation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11227757" y="25223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4FD202B-EE8E-44C2-8841-265F32FAB31B}" type="slidenum">
              <a:rPr lang="it-IT" smtClean="0"/>
              <a:t>16</a:t>
            </a:fld>
            <a:r>
              <a:rPr lang="it-IT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302098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4243" y="32321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899829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1505210" y="618749"/>
            <a:ext cx="9181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6987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Politecnico of </a:t>
            </a:r>
            <a:r>
              <a:rPr lang="it-IT" sz="2800" b="1" err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Turin</a:t>
            </a:r>
            <a:endParaRPr lang="it-IT" sz="2800" b="1">
              <a:solidFill>
                <a:prstClr val="black"/>
              </a:solidFill>
              <a:latin typeface="Palatino Linotype" panose="02040502050505030304" pitchFamily="18" charset="0"/>
              <a:ea typeface="Times New Roman" panose="02020603050405020304" pitchFamily="18" charset="0"/>
            </a:endParaRPr>
          </a:p>
          <a:p>
            <a:pPr lvl="0" algn="ctr"/>
            <a:r>
              <a:rPr lang="it-IT">
                <a:latin typeface="Palatino Linotype" panose="02040502050505030304" pitchFamily="18" charset="0"/>
                <a:ea typeface="Times New Roman" panose="02020603050405020304" pitchFamily="18" charset="0"/>
              </a:rPr>
              <a:t>Master Degree in Computer Engineering</a:t>
            </a:r>
            <a:endParaRPr lang="it-IT" sz="1200"/>
          </a:p>
        </p:txBody>
      </p:sp>
      <p:cxnSp>
        <p:nvCxnSpPr>
          <p:cNvPr id="10" name="Connettore 1 14"/>
          <p:cNvCxnSpPr/>
          <p:nvPr/>
        </p:nvCxnSpPr>
        <p:spPr>
          <a:xfrm>
            <a:off x="2870548" y="1580518"/>
            <a:ext cx="6551112" cy="0"/>
          </a:xfrm>
          <a:prstGeom prst="line">
            <a:avLst/>
          </a:prstGeom>
          <a:ln w="28575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/>
          <p:cNvSpPr txBox="1"/>
          <p:nvPr/>
        </p:nvSpPr>
        <p:spPr>
          <a:xfrm>
            <a:off x="4089135" y="1742752"/>
            <a:ext cx="4013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Openstack-do interactions</a:t>
            </a: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9" y="3345105"/>
            <a:ext cx="6324253" cy="3373909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486" y="1797943"/>
            <a:ext cx="6546167" cy="4709006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469" y="2705482"/>
            <a:ext cx="5006354" cy="1151213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11227757" y="25223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4FD202B-EE8E-44C2-8841-265F32FAB31B}" type="slidenum">
              <a:rPr lang="it-IT" smtClean="0"/>
              <a:t>17</a:t>
            </a:fld>
            <a:r>
              <a:rPr lang="it-IT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219714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4243" y="32321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899829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1505210" y="618749"/>
            <a:ext cx="9181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6987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Politecnico of </a:t>
            </a:r>
            <a:r>
              <a:rPr lang="it-IT" sz="2800" b="1" err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Turin</a:t>
            </a:r>
            <a:endParaRPr lang="it-IT" sz="2800" b="1">
              <a:solidFill>
                <a:prstClr val="black"/>
              </a:solidFill>
              <a:latin typeface="Palatino Linotype" panose="02040502050505030304" pitchFamily="18" charset="0"/>
              <a:ea typeface="Times New Roman" panose="02020603050405020304" pitchFamily="18" charset="0"/>
            </a:endParaRPr>
          </a:p>
          <a:p>
            <a:pPr lvl="0" algn="ctr"/>
            <a:r>
              <a:rPr lang="it-IT">
                <a:latin typeface="Palatino Linotype" panose="02040502050505030304" pitchFamily="18" charset="0"/>
                <a:ea typeface="Times New Roman" panose="02020603050405020304" pitchFamily="18" charset="0"/>
              </a:rPr>
              <a:t>Master Degree in Computer Engineering</a:t>
            </a:r>
            <a:endParaRPr lang="it-IT" sz="1200"/>
          </a:p>
        </p:txBody>
      </p:sp>
      <p:cxnSp>
        <p:nvCxnSpPr>
          <p:cNvPr id="10" name="Connettore 1 14"/>
          <p:cNvCxnSpPr/>
          <p:nvPr/>
        </p:nvCxnSpPr>
        <p:spPr>
          <a:xfrm>
            <a:off x="2870548" y="1580518"/>
            <a:ext cx="6551112" cy="0"/>
          </a:xfrm>
          <a:prstGeom prst="line">
            <a:avLst/>
          </a:prstGeom>
          <a:ln w="28575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/>
          <p:cNvSpPr txBox="1"/>
          <p:nvPr/>
        </p:nvSpPr>
        <p:spPr>
          <a:xfrm>
            <a:off x="4089134" y="1692305"/>
            <a:ext cx="4013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Openstack-do interactions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43" y="2215525"/>
            <a:ext cx="5556267" cy="4206888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518" y="2515791"/>
            <a:ext cx="5018269" cy="2529144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11227757" y="25223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4FD202B-EE8E-44C2-8841-265F32FAB31B}" type="slidenum">
              <a:rPr lang="it-IT" smtClean="0"/>
              <a:t>18</a:t>
            </a:fld>
            <a:r>
              <a:rPr lang="it-IT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111352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4243" y="32321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899829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1505210" y="618749"/>
            <a:ext cx="9181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6987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Politecnico of </a:t>
            </a:r>
            <a:r>
              <a:rPr lang="it-IT" sz="2800" b="1" err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Turin</a:t>
            </a:r>
            <a:endParaRPr lang="it-IT" sz="2800" b="1">
              <a:solidFill>
                <a:prstClr val="black"/>
              </a:solidFill>
              <a:latin typeface="Palatino Linotype" panose="02040502050505030304" pitchFamily="18" charset="0"/>
              <a:ea typeface="Times New Roman" panose="02020603050405020304" pitchFamily="18" charset="0"/>
            </a:endParaRPr>
          </a:p>
          <a:p>
            <a:pPr lvl="0" algn="ctr"/>
            <a:r>
              <a:rPr lang="it-IT">
                <a:latin typeface="Palatino Linotype" panose="02040502050505030304" pitchFamily="18" charset="0"/>
                <a:ea typeface="Times New Roman" panose="02020603050405020304" pitchFamily="18" charset="0"/>
              </a:rPr>
              <a:t>Master Degree in Computer Engineering</a:t>
            </a:r>
            <a:endParaRPr lang="it-IT" sz="1200"/>
          </a:p>
        </p:txBody>
      </p:sp>
      <p:cxnSp>
        <p:nvCxnSpPr>
          <p:cNvPr id="10" name="Connettore 1 14"/>
          <p:cNvCxnSpPr/>
          <p:nvPr/>
        </p:nvCxnSpPr>
        <p:spPr>
          <a:xfrm>
            <a:off x="2870548" y="1580518"/>
            <a:ext cx="6551112" cy="0"/>
          </a:xfrm>
          <a:prstGeom prst="line">
            <a:avLst/>
          </a:prstGeom>
          <a:ln w="28575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/>
          <p:cNvSpPr txBox="1"/>
          <p:nvPr/>
        </p:nvSpPr>
        <p:spPr>
          <a:xfrm>
            <a:off x="4729022" y="1672786"/>
            <a:ext cx="2733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FlowRules format</a:t>
            </a:r>
          </a:p>
        </p:txBody>
      </p:sp>
      <p:sp>
        <p:nvSpPr>
          <p:cNvPr id="3" name="Rettangolo 2"/>
          <p:cNvSpPr/>
          <p:nvPr/>
        </p:nvSpPr>
        <p:spPr>
          <a:xfrm>
            <a:off x="964243" y="2426839"/>
            <a:ext cx="504735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/>
              <a:t>{</a:t>
            </a:r>
          </a:p>
          <a:p>
            <a:r>
              <a:rPr lang="it-IT"/>
              <a:t>  "priority": 500000,</a:t>
            </a:r>
          </a:p>
          <a:p>
            <a:r>
              <a:rPr lang="it-IT"/>
              <a:t>  "timeout": 0,</a:t>
            </a:r>
          </a:p>
          <a:p>
            <a:r>
              <a:rPr lang="it-IT"/>
              <a:t>  "isPermanent": true,</a:t>
            </a:r>
          </a:p>
          <a:p>
            <a:r>
              <a:rPr lang="it-IT"/>
              <a:t>  "deviceId": "of:0000000000000001",</a:t>
            </a:r>
          </a:p>
          <a:p>
            <a:r>
              <a:rPr lang="it-IT"/>
              <a:t>}</a:t>
            </a:r>
          </a:p>
        </p:txBody>
      </p:sp>
      <p:sp>
        <p:nvSpPr>
          <p:cNvPr id="9" name="Rettangolo 8"/>
          <p:cNvSpPr/>
          <p:nvPr/>
        </p:nvSpPr>
        <p:spPr>
          <a:xfrm>
            <a:off x="6096000" y="2196006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/>
              <a:t>" treatment " :{ </a:t>
            </a:r>
          </a:p>
          <a:p>
            <a:pPr lvl="1"/>
            <a:r>
              <a:rPr lang="it-IT"/>
              <a:t>"instructions": [</a:t>
            </a:r>
          </a:p>
          <a:p>
            <a:pPr lvl="1"/>
            <a:r>
              <a:rPr lang="it-IT"/>
              <a:t>      {</a:t>
            </a:r>
          </a:p>
          <a:p>
            <a:pPr lvl="1"/>
            <a:r>
              <a:rPr lang="it-IT"/>
              <a:t>        "type": "OUTPUT",</a:t>
            </a:r>
          </a:p>
          <a:p>
            <a:pPr lvl="1"/>
            <a:r>
              <a:rPr lang="it-IT"/>
              <a:t>        "port": "CONTROLLER"</a:t>
            </a:r>
          </a:p>
          <a:p>
            <a:pPr lvl="1"/>
            <a:r>
              <a:rPr lang="it-IT"/>
              <a:t>      }</a:t>
            </a:r>
          </a:p>
          <a:p>
            <a:pPr lvl="1"/>
            <a:r>
              <a:rPr lang="it-IT"/>
              <a:t>    ]</a:t>
            </a:r>
          </a:p>
          <a:p>
            <a:pPr lvl="1"/>
            <a:r>
              <a:rPr lang="it-IT"/>
              <a:t>  },</a:t>
            </a:r>
          </a:p>
          <a:p>
            <a:pPr lvl="1"/>
            <a:r>
              <a:rPr lang="it-IT"/>
              <a:t>  "selector": {</a:t>
            </a:r>
          </a:p>
          <a:p>
            <a:pPr lvl="1"/>
            <a:r>
              <a:rPr lang="it-IT"/>
              <a:t>    "criteria": [</a:t>
            </a:r>
          </a:p>
          <a:p>
            <a:pPr lvl="1"/>
            <a:r>
              <a:rPr lang="it-IT"/>
              <a:t>            {</a:t>
            </a:r>
          </a:p>
          <a:p>
            <a:pPr lvl="1"/>
            <a:r>
              <a:rPr lang="it-IT"/>
              <a:t>        "type": "IN_PORT",</a:t>
            </a:r>
          </a:p>
          <a:p>
            <a:pPr lvl="1"/>
            <a:r>
              <a:rPr lang="it-IT"/>
              <a:t>        "port": "1"</a:t>
            </a:r>
          </a:p>
          <a:p>
            <a:pPr lvl="1"/>
            <a:r>
              <a:rPr lang="it-IT"/>
              <a:t>      }</a:t>
            </a:r>
          </a:p>
          <a:p>
            <a:pPr lvl="1"/>
            <a:r>
              <a:rPr lang="it-IT"/>
              <a:t>    ]</a:t>
            </a:r>
          </a:p>
          <a:p>
            <a:pPr lvl="1"/>
            <a:r>
              <a:rPr lang="it-IT"/>
              <a:t>  }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11227757" y="25223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4FD202B-EE8E-44C2-8841-265F32FAB31B}" type="slidenum">
              <a:rPr lang="it-IT" smtClean="0"/>
              <a:t>19</a:t>
            </a:fld>
            <a:r>
              <a:rPr lang="it-IT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2563742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4243" y="32321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899829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1505211" y="618749"/>
            <a:ext cx="9181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6987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Politecnico of </a:t>
            </a:r>
            <a:r>
              <a:rPr lang="it-IT" sz="2800" b="1" err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Turin</a:t>
            </a:r>
            <a:endParaRPr lang="it-IT" sz="2800" b="1">
              <a:solidFill>
                <a:prstClr val="black"/>
              </a:solidFill>
              <a:latin typeface="Palatino Linotype" panose="02040502050505030304" pitchFamily="18" charset="0"/>
              <a:ea typeface="Times New Roman" panose="02020603050405020304" pitchFamily="18" charset="0"/>
            </a:endParaRPr>
          </a:p>
          <a:p>
            <a:pPr lvl="0" algn="ctr"/>
            <a:r>
              <a:rPr lang="it-IT">
                <a:latin typeface="Palatino Linotype" panose="02040502050505030304" pitchFamily="18" charset="0"/>
                <a:ea typeface="Times New Roman" panose="02020603050405020304" pitchFamily="18" charset="0"/>
              </a:rPr>
              <a:t>Master Degree in Computer Engineering</a:t>
            </a:r>
            <a:endParaRPr lang="it-IT" sz="1200"/>
          </a:p>
        </p:txBody>
      </p:sp>
      <p:cxnSp>
        <p:nvCxnSpPr>
          <p:cNvPr id="10" name="Connettore 1 14"/>
          <p:cNvCxnSpPr/>
          <p:nvPr/>
        </p:nvCxnSpPr>
        <p:spPr>
          <a:xfrm>
            <a:off x="2870548" y="1580518"/>
            <a:ext cx="6551112" cy="0"/>
          </a:xfrm>
          <a:prstGeom prst="line">
            <a:avLst/>
          </a:prstGeom>
          <a:ln w="28575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/>
          <p:cNvSpPr txBox="1"/>
          <p:nvPr/>
        </p:nvSpPr>
        <p:spPr>
          <a:xfrm>
            <a:off x="5314536" y="1642930"/>
            <a:ext cx="1562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Overview</a:t>
            </a: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033" y="2279514"/>
            <a:ext cx="7696142" cy="3926002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33" y="3080036"/>
            <a:ext cx="5166629" cy="3368580"/>
          </a:xfrm>
          <a:prstGeom prst="rect">
            <a:avLst/>
          </a:prstGeom>
        </p:spPr>
      </p:pic>
      <p:cxnSp>
        <p:nvCxnSpPr>
          <p:cNvPr id="14" name="Connettore diritto 13"/>
          <p:cNvCxnSpPr>
            <a:cxnSpLocks/>
          </p:cNvCxnSpPr>
          <p:nvPr/>
        </p:nvCxnSpPr>
        <p:spPr>
          <a:xfrm rot="600000">
            <a:off x="5532990" y="3226568"/>
            <a:ext cx="998740" cy="998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/>
          <p:cNvCxnSpPr>
            <a:cxnSpLocks/>
          </p:cNvCxnSpPr>
          <p:nvPr/>
        </p:nvCxnSpPr>
        <p:spPr>
          <a:xfrm rot="4800000">
            <a:off x="5532991" y="4450968"/>
            <a:ext cx="998740" cy="998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/>
          <p:cNvSpPr txBox="1"/>
          <p:nvPr/>
        </p:nvSpPr>
        <p:spPr>
          <a:xfrm>
            <a:off x="1206408" y="4432300"/>
            <a:ext cx="772969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600"/>
              <a:t>Compute/Network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8953500" y="3297555"/>
            <a:ext cx="72808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600"/>
              <a:t>UN-do</a:t>
            </a:r>
          </a:p>
        </p:txBody>
      </p:sp>
      <p:sp>
        <p:nvSpPr>
          <p:cNvPr id="16" name="CasellaDiTesto 15"/>
          <p:cNvSpPr txBox="1"/>
          <p:nvPr/>
        </p:nvSpPr>
        <p:spPr>
          <a:xfrm>
            <a:off x="11227757" y="25223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4FD202B-EE8E-44C2-8841-265F32FAB31B}" type="slidenum">
              <a:rPr lang="it-IT" smtClean="0"/>
              <a:t>2</a:t>
            </a:fld>
            <a:r>
              <a:rPr lang="it-IT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254503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4243" y="32321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899829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1505210" y="618749"/>
            <a:ext cx="9181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6987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Politecnico of </a:t>
            </a:r>
            <a:r>
              <a:rPr lang="it-IT" sz="2800" b="1" err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Turin</a:t>
            </a:r>
            <a:endParaRPr lang="it-IT" sz="2800" b="1">
              <a:solidFill>
                <a:prstClr val="black"/>
              </a:solidFill>
              <a:latin typeface="Palatino Linotype" panose="02040502050505030304" pitchFamily="18" charset="0"/>
              <a:ea typeface="Times New Roman" panose="02020603050405020304" pitchFamily="18" charset="0"/>
            </a:endParaRPr>
          </a:p>
          <a:p>
            <a:pPr lvl="0" algn="ctr"/>
            <a:r>
              <a:rPr lang="it-IT">
                <a:latin typeface="Palatino Linotype" panose="02040502050505030304" pitchFamily="18" charset="0"/>
                <a:ea typeface="Times New Roman" panose="02020603050405020304" pitchFamily="18" charset="0"/>
              </a:rPr>
              <a:t>Master Degree in Computer Engineering</a:t>
            </a:r>
            <a:endParaRPr lang="it-IT" sz="1200"/>
          </a:p>
        </p:txBody>
      </p:sp>
      <p:cxnSp>
        <p:nvCxnSpPr>
          <p:cNvPr id="10" name="Connettore 1 14"/>
          <p:cNvCxnSpPr/>
          <p:nvPr/>
        </p:nvCxnSpPr>
        <p:spPr>
          <a:xfrm>
            <a:off x="2870548" y="1580518"/>
            <a:ext cx="6551112" cy="0"/>
          </a:xfrm>
          <a:prstGeom prst="line">
            <a:avLst/>
          </a:prstGeom>
          <a:ln w="28575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/>
          <p:cNvSpPr txBox="1"/>
          <p:nvPr/>
        </p:nvSpPr>
        <p:spPr>
          <a:xfrm>
            <a:off x="4304707" y="1968829"/>
            <a:ext cx="3582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FlowRules Instantiation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6975894" y="3150122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*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6998753" y="602318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*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918524" y="3252623"/>
            <a:ext cx="45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/>
              <a:t>*</a:t>
            </a:r>
          </a:p>
        </p:txBody>
      </p:sp>
      <p:sp>
        <p:nvSpPr>
          <p:cNvPr id="7" name="Bolla: nuvola 6"/>
          <p:cNvSpPr/>
          <p:nvPr/>
        </p:nvSpPr>
        <p:spPr>
          <a:xfrm>
            <a:off x="585783" y="1726168"/>
            <a:ext cx="2192586" cy="1219255"/>
          </a:xfrm>
          <a:prstGeom prst="cloudCallout">
            <a:avLst>
              <a:gd name="adj1" fmla="val -28071"/>
              <a:gd name="adj2" fmla="val 76740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>
                <a:solidFill>
                  <a:schemeClr val="tx1"/>
                </a:solidFill>
              </a:rPr>
              <a:t>Check onos management address which is the same of the ovs manager</a:t>
            </a:r>
          </a:p>
        </p:txBody>
      </p:sp>
      <p:pic>
        <p:nvPicPr>
          <p:cNvPr id="15" name="Immagin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00285"/>
            <a:ext cx="1442906" cy="492578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57" y="3815716"/>
            <a:ext cx="2221543" cy="857254"/>
          </a:xfrm>
          <a:prstGeom prst="rect">
            <a:avLst/>
          </a:prstGeom>
        </p:spPr>
      </p:pic>
      <p:pic>
        <p:nvPicPr>
          <p:cNvPr id="19" name="Immagine 18" descr="Immagine che contiene cosa&#10;&#10;Descrizione generata con affidabilità elevata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535" y="5034903"/>
            <a:ext cx="2089465" cy="862841"/>
          </a:xfrm>
          <a:prstGeom prst="rect">
            <a:avLst/>
          </a:prstGeom>
        </p:spPr>
      </p:pic>
      <p:pic>
        <p:nvPicPr>
          <p:cNvPr id="21" name="Immagin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110" y="3029198"/>
            <a:ext cx="1891718" cy="846959"/>
          </a:xfrm>
          <a:prstGeom prst="rect">
            <a:avLst/>
          </a:prstGeom>
        </p:spPr>
      </p:pic>
      <p:pic>
        <p:nvPicPr>
          <p:cNvPr id="23" name="Immagin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209" y="3534024"/>
            <a:ext cx="1570619" cy="2132522"/>
          </a:xfrm>
          <a:prstGeom prst="rect">
            <a:avLst/>
          </a:prstGeom>
        </p:spPr>
      </p:pic>
      <p:pic>
        <p:nvPicPr>
          <p:cNvPr id="25" name="Immagine 24" descr="Immagine che contiene cosa&#10;&#10;Descrizione generata con affidabilità elevata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769" y="2893275"/>
            <a:ext cx="2274459" cy="640749"/>
          </a:xfrm>
          <a:prstGeom prst="rect">
            <a:avLst/>
          </a:prstGeom>
        </p:spPr>
      </p:pic>
      <p:pic>
        <p:nvPicPr>
          <p:cNvPr id="27" name="Immagine 26" descr="Immagine che contiene cosa&#10;&#10;Descrizione generata con affidabilità elevata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228" y="2981786"/>
            <a:ext cx="4072118" cy="541673"/>
          </a:xfrm>
          <a:prstGeom prst="rect">
            <a:avLst/>
          </a:prstGeom>
        </p:spPr>
      </p:pic>
      <p:pic>
        <p:nvPicPr>
          <p:cNvPr id="29" name="Immagine 28" descr="Immagine che contiene cosa, oggetto&#10;&#10;Descrizione generata con affidabilità molto elevata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110" y="5834941"/>
            <a:ext cx="4147618" cy="875928"/>
          </a:xfrm>
          <a:prstGeom prst="rect">
            <a:avLst/>
          </a:prstGeom>
        </p:spPr>
      </p:pic>
      <p:pic>
        <p:nvPicPr>
          <p:cNvPr id="31" name="Immagine 30" descr="Immagine che contiene cosa&#10;&#10;Descrizione generata con affidabilità elevata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728" y="5841366"/>
            <a:ext cx="4125024" cy="548710"/>
          </a:xfrm>
          <a:prstGeom prst="rect">
            <a:avLst/>
          </a:prstGeom>
        </p:spPr>
      </p:pic>
      <p:pic>
        <p:nvPicPr>
          <p:cNvPr id="33" name="Immagine 32" descr="Immagine che contiene oggetto&#10;&#10;Descrizione generata con affidabilità elevata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508" y="3540449"/>
            <a:ext cx="1566220" cy="2293970"/>
          </a:xfrm>
          <a:prstGeom prst="rect">
            <a:avLst/>
          </a:prstGeom>
        </p:spPr>
      </p:pic>
      <p:pic>
        <p:nvPicPr>
          <p:cNvPr id="35" name="Immagine 34" descr="Immagine che contiene rosso, cosa, oggetto&#10;&#10;Descrizione generata con affidabilità elevata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728" y="4405596"/>
            <a:ext cx="2208556" cy="497572"/>
          </a:xfrm>
          <a:prstGeom prst="rect">
            <a:avLst/>
          </a:prstGeom>
        </p:spPr>
      </p:pic>
      <p:pic>
        <p:nvPicPr>
          <p:cNvPr id="37" name="Immagine 36" descr="Immagine che contiene cosa&#10;&#10;Descrizione generata con affidabilità elevata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660" y="4462943"/>
            <a:ext cx="2733286" cy="426639"/>
          </a:xfrm>
          <a:prstGeom prst="rect">
            <a:avLst/>
          </a:prstGeom>
        </p:spPr>
      </p:pic>
      <p:sp>
        <p:nvSpPr>
          <p:cNvPr id="24" name="CasellaDiTesto 23"/>
          <p:cNvSpPr txBox="1"/>
          <p:nvPr/>
        </p:nvSpPr>
        <p:spPr>
          <a:xfrm>
            <a:off x="11227757" y="25223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4FD202B-EE8E-44C2-8841-265F32FAB31B}" type="slidenum">
              <a:rPr lang="it-IT" smtClean="0"/>
              <a:t>20</a:t>
            </a:fld>
            <a:r>
              <a:rPr lang="it-IT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381963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1" grpId="0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4243" y="32321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899829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1505210" y="618749"/>
            <a:ext cx="9181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6987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Politecnico of </a:t>
            </a:r>
            <a:r>
              <a:rPr lang="it-IT" sz="2800" b="1" err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Turin</a:t>
            </a:r>
            <a:endParaRPr lang="it-IT" sz="2800" b="1">
              <a:solidFill>
                <a:prstClr val="black"/>
              </a:solidFill>
              <a:latin typeface="Palatino Linotype" panose="02040502050505030304" pitchFamily="18" charset="0"/>
              <a:ea typeface="Times New Roman" panose="02020603050405020304" pitchFamily="18" charset="0"/>
            </a:endParaRPr>
          </a:p>
          <a:p>
            <a:pPr lvl="0" algn="ctr"/>
            <a:r>
              <a:rPr lang="it-IT">
                <a:latin typeface="Palatino Linotype" panose="02040502050505030304" pitchFamily="18" charset="0"/>
                <a:ea typeface="Times New Roman" panose="02020603050405020304" pitchFamily="18" charset="0"/>
              </a:rPr>
              <a:t>Master Degree in Computer Engineering</a:t>
            </a:r>
            <a:endParaRPr lang="it-IT" sz="1200"/>
          </a:p>
        </p:txBody>
      </p:sp>
      <p:cxnSp>
        <p:nvCxnSpPr>
          <p:cNvPr id="10" name="Connettore 1 14"/>
          <p:cNvCxnSpPr/>
          <p:nvPr/>
        </p:nvCxnSpPr>
        <p:spPr>
          <a:xfrm>
            <a:off x="2870548" y="1580518"/>
            <a:ext cx="6551112" cy="0"/>
          </a:xfrm>
          <a:prstGeom prst="line">
            <a:avLst/>
          </a:prstGeom>
          <a:ln w="28575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/>
          <p:cNvSpPr txBox="1"/>
          <p:nvPr/>
        </p:nvSpPr>
        <p:spPr>
          <a:xfrm>
            <a:off x="5168437" y="1742069"/>
            <a:ext cx="1855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Final Result</a:t>
            </a:r>
          </a:p>
        </p:txBody>
      </p:sp>
      <p:pic>
        <p:nvPicPr>
          <p:cNvPr id="12" name="Immagine 11" descr="Immagine che contiene screenshot&#10;&#10;Descrizione generata con affidabilità molto elevat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586" y="2327311"/>
            <a:ext cx="6520827" cy="4191031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11227757" y="25223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4FD202B-EE8E-44C2-8841-265F32FAB31B}" type="slidenum">
              <a:rPr lang="it-IT" smtClean="0"/>
              <a:t>21</a:t>
            </a:fld>
            <a:r>
              <a:rPr lang="it-IT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2152799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4243" y="32321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899829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1505211" y="618749"/>
            <a:ext cx="9181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6987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Politecnico of </a:t>
            </a:r>
            <a:r>
              <a:rPr lang="it-IT" sz="2800" b="1" err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Turin</a:t>
            </a:r>
            <a:endParaRPr lang="it-IT" sz="2800" b="1">
              <a:solidFill>
                <a:prstClr val="black"/>
              </a:solidFill>
              <a:latin typeface="Palatino Linotype" panose="02040502050505030304" pitchFamily="18" charset="0"/>
              <a:ea typeface="Times New Roman" panose="02020603050405020304" pitchFamily="18" charset="0"/>
            </a:endParaRPr>
          </a:p>
          <a:p>
            <a:pPr lvl="0" algn="ctr"/>
            <a:r>
              <a:rPr lang="it-IT">
                <a:latin typeface="Palatino Linotype" panose="02040502050505030304" pitchFamily="18" charset="0"/>
                <a:ea typeface="Times New Roman" panose="02020603050405020304" pitchFamily="18" charset="0"/>
              </a:rPr>
              <a:t>Master Degree in Computer Engineering</a:t>
            </a:r>
            <a:endParaRPr lang="it-IT" sz="1200"/>
          </a:p>
        </p:txBody>
      </p:sp>
      <p:cxnSp>
        <p:nvCxnSpPr>
          <p:cNvPr id="10" name="Connettore 1 14"/>
          <p:cNvCxnSpPr/>
          <p:nvPr/>
        </p:nvCxnSpPr>
        <p:spPr>
          <a:xfrm>
            <a:off x="2870548" y="1580518"/>
            <a:ext cx="6551112" cy="0"/>
          </a:xfrm>
          <a:prstGeom prst="line">
            <a:avLst/>
          </a:prstGeom>
          <a:ln w="28575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/>
          <p:cNvSpPr txBox="1"/>
          <p:nvPr/>
        </p:nvSpPr>
        <p:spPr>
          <a:xfrm>
            <a:off x="3990039" y="2046912"/>
            <a:ext cx="4211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Orchestrator reorganization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1592893" y="3036525"/>
            <a:ext cx="796294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/>
              <a:t>Some improvements and logical reorganization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/>
              <a:t>User switch deleted. Only one switch for ingoing and outgoing traffic (br-ex)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/>
              <a:t>Support for multiple nodes environment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/>
              <a:t>Support for tunnel coming from the outside of the Openstack domain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11227757" y="25223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4FD202B-EE8E-44C2-8841-265F32FAB31B}" type="slidenum">
              <a:rPr lang="it-IT" smtClean="0"/>
              <a:t>22</a:t>
            </a:fld>
            <a:r>
              <a:rPr lang="it-IT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1685793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4243" y="32321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899829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1505211" y="618749"/>
            <a:ext cx="9181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6987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Politecnico of </a:t>
            </a:r>
            <a:r>
              <a:rPr lang="it-IT" sz="2800" b="1" err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Turin</a:t>
            </a:r>
            <a:endParaRPr lang="it-IT" sz="2800" b="1">
              <a:solidFill>
                <a:prstClr val="black"/>
              </a:solidFill>
              <a:latin typeface="Palatino Linotype" panose="02040502050505030304" pitchFamily="18" charset="0"/>
              <a:ea typeface="Times New Roman" panose="02020603050405020304" pitchFamily="18" charset="0"/>
            </a:endParaRPr>
          </a:p>
          <a:p>
            <a:pPr lvl="0" algn="ctr"/>
            <a:r>
              <a:rPr lang="it-IT">
                <a:latin typeface="Palatino Linotype" panose="02040502050505030304" pitchFamily="18" charset="0"/>
                <a:ea typeface="Times New Roman" panose="02020603050405020304" pitchFamily="18" charset="0"/>
              </a:rPr>
              <a:t>Master Degree in Computer Engineering</a:t>
            </a:r>
            <a:endParaRPr lang="it-IT" sz="1200"/>
          </a:p>
        </p:txBody>
      </p:sp>
      <p:cxnSp>
        <p:nvCxnSpPr>
          <p:cNvPr id="10" name="Connettore 1 14"/>
          <p:cNvCxnSpPr/>
          <p:nvPr/>
        </p:nvCxnSpPr>
        <p:spPr>
          <a:xfrm>
            <a:off x="2870548" y="1580518"/>
            <a:ext cx="6551112" cy="0"/>
          </a:xfrm>
          <a:prstGeom prst="line">
            <a:avLst/>
          </a:prstGeom>
          <a:ln w="28575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/>
          <p:cNvSpPr txBox="1"/>
          <p:nvPr/>
        </p:nvSpPr>
        <p:spPr>
          <a:xfrm>
            <a:off x="4709306" y="2046913"/>
            <a:ext cx="2773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Endpoint handled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1592893" y="3036527"/>
            <a:ext cx="834068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/>
              <a:t>Managament of four different kind of Endpoints: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/>
              <a:t>Interface, created on the exit bridge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/>
              <a:t>GRE, created on the exit switch and also code generated to enable the multiple</a:t>
            </a:r>
          </a:p>
          <a:p>
            <a:pPr lvl="1">
              <a:lnSpc>
                <a:spcPct val="150000"/>
              </a:lnSpc>
            </a:pPr>
            <a:r>
              <a:rPr lang="it-IT"/>
              <a:t>     Compute nodes environment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/>
              <a:t>VLAN, created on the integration bridge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/>
              <a:t>Internal, created on the internal bridge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11227757" y="25223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4FD202B-EE8E-44C2-8841-265F32FAB31B}" type="slidenum">
              <a:rPr lang="it-IT" smtClean="0"/>
              <a:t>23</a:t>
            </a:fld>
            <a:r>
              <a:rPr lang="it-IT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3821448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4243" y="32321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899829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1505210" y="615669"/>
            <a:ext cx="9181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6987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Politecnico of </a:t>
            </a:r>
            <a:r>
              <a:rPr lang="it-IT" sz="2800" b="1" err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Turin</a:t>
            </a:r>
            <a:endParaRPr lang="it-IT" sz="2800" b="1">
              <a:solidFill>
                <a:prstClr val="black"/>
              </a:solidFill>
              <a:latin typeface="Palatino Linotype" panose="02040502050505030304" pitchFamily="18" charset="0"/>
              <a:ea typeface="Times New Roman" panose="02020603050405020304" pitchFamily="18" charset="0"/>
            </a:endParaRPr>
          </a:p>
          <a:p>
            <a:pPr lvl="0" algn="ctr"/>
            <a:r>
              <a:rPr lang="it-IT">
                <a:latin typeface="Palatino Linotype" panose="02040502050505030304" pitchFamily="18" charset="0"/>
                <a:ea typeface="Times New Roman" panose="02020603050405020304" pitchFamily="18" charset="0"/>
              </a:rPr>
              <a:t>Master Degree in Computer Engineering</a:t>
            </a:r>
            <a:endParaRPr lang="it-IT" sz="1200"/>
          </a:p>
        </p:txBody>
      </p:sp>
      <p:cxnSp>
        <p:nvCxnSpPr>
          <p:cNvPr id="10" name="Connettore 1 14"/>
          <p:cNvCxnSpPr/>
          <p:nvPr/>
        </p:nvCxnSpPr>
        <p:spPr>
          <a:xfrm>
            <a:off x="2870548" y="1580518"/>
            <a:ext cx="6551112" cy="0"/>
          </a:xfrm>
          <a:prstGeom prst="line">
            <a:avLst/>
          </a:prstGeom>
          <a:ln w="28575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/>
          <p:cNvSpPr txBox="1"/>
          <p:nvPr/>
        </p:nvSpPr>
        <p:spPr>
          <a:xfrm>
            <a:off x="4059319" y="1745149"/>
            <a:ext cx="4073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Second and third objective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442" y="2432999"/>
            <a:ext cx="6478500" cy="4223904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3742728" y="2432999"/>
            <a:ext cx="1732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/>
              <a:t>GRE-Endpoints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688077" y="2966961"/>
            <a:ext cx="4159344" cy="1711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/>
              <a:t>Patch ports between br-int and br-ex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/>
              <a:t>GRE-Endpoint on the br-ex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/>
              <a:t>Tunnel GRE between br-int on different</a:t>
            </a:r>
          </a:p>
          <a:p>
            <a:pPr>
              <a:lnSpc>
                <a:spcPct val="150000"/>
              </a:lnSpc>
            </a:pPr>
            <a:r>
              <a:rPr lang="it-IT"/>
              <a:t>      compute nodes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6486525" y="4136446"/>
            <a:ext cx="96583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800"/>
              <a:t>Compute/Network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11227757" y="25223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4FD202B-EE8E-44C2-8841-265F32FAB31B}" type="slidenum">
              <a:rPr lang="it-IT" smtClean="0"/>
              <a:t>24</a:t>
            </a:fld>
            <a:r>
              <a:rPr lang="it-IT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253657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4243" y="32321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899829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1505211" y="618749"/>
            <a:ext cx="9181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6987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Politecnico of </a:t>
            </a:r>
            <a:r>
              <a:rPr lang="it-IT" sz="2800" b="1" err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Turin</a:t>
            </a:r>
            <a:endParaRPr lang="it-IT" sz="2800" b="1">
              <a:solidFill>
                <a:prstClr val="black"/>
              </a:solidFill>
              <a:latin typeface="Palatino Linotype" panose="02040502050505030304" pitchFamily="18" charset="0"/>
              <a:ea typeface="Times New Roman" panose="02020603050405020304" pitchFamily="18" charset="0"/>
            </a:endParaRPr>
          </a:p>
          <a:p>
            <a:pPr lvl="0" algn="ctr"/>
            <a:r>
              <a:rPr lang="it-IT">
                <a:latin typeface="Palatino Linotype" panose="02040502050505030304" pitchFamily="18" charset="0"/>
                <a:ea typeface="Times New Roman" panose="02020603050405020304" pitchFamily="18" charset="0"/>
              </a:rPr>
              <a:t>Master Degree in Computer Engineering</a:t>
            </a:r>
            <a:endParaRPr lang="it-IT" sz="1200"/>
          </a:p>
        </p:txBody>
      </p:sp>
      <p:cxnSp>
        <p:nvCxnSpPr>
          <p:cNvPr id="10" name="Connettore 1 14"/>
          <p:cNvCxnSpPr/>
          <p:nvPr/>
        </p:nvCxnSpPr>
        <p:spPr>
          <a:xfrm>
            <a:off x="2870548" y="1580518"/>
            <a:ext cx="6551112" cy="0"/>
          </a:xfrm>
          <a:prstGeom prst="line">
            <a:avLst/>
          </a:prstGeom>
          <a:ln w="28575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/>
          <p:cNvSpPr txBox="1"/>
          <p:nvPr/>
        </p:nvSpPr>
        <p:spPr>
          <a:xfrm>
            <a:off x="4733800" y="1623641"/>
            <a:ext cx="2724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Final architecture</a:t>
            </a: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261" y="2022737"/>
            <a:ext cx="6307007" cy="4814697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609448" y="2566523"/>
            <a:ext cx="5369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* GRE tunnel for communication between br-int</a:t>
            </a:r>
          </a:p>
          <a:p>
            <a:r>
              <a:rPr lang="it-IT"/>
              <a:t>   VXLAN tunnel used by SONA for VMs communication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9657715" y="5955665"/>
            <a:ext cx="1261884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100"/>
              <a:t>Compute/Network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11227757" y="25223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4FD202B-EE8E-44C2-8841-265F32FAB31B}" type="slidenum">
              <a:rPr lang="it-IT" smtClean="0"/>
              <a:t>25</a:t>
            </a:fld>
            <a:r>
              <a:rPr lang="it-IT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19041696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4243" y="32321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899829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1499765" y="618749"/>
            <a:ext cx="9181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6987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Politecnico of </a:t>
            </a:r>
            <a:r>
              <a:rPr lang="it-IT" sz="2800" b="1" err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Turin</a:t>
            </a:r>
            <a:endParaRPr lang="it-IT" sz="2800" b="1">
              <a:solidFill>
                <a:prstClr val="black"/>
              </a:solidFill>
              <a:latin typeface="Palatino Linotype" panose="02040502050505030304" pitchFamily="18" charset="0"/>
              <a:ea typeface="Times New Roman" panose="02020603050405020304" pitchFamily="18" charset="0"/>
            </a:endParaRPr>
          </a:p>
          <a:p>
            <a:pPr lvl="0" algn="ctr"/>
            <a:r>
              <a:rPr lang="it-IT">
                <a:latin typeface="Palatino Linotype" panose="02040502050505030304" pitchFamily="18" charset="0"/>
                <a:ea typeface="Times New Roman" panose="02020603050405020304" pitchFamily="18" charset="0"/>
              </a:rPr>
              <a:t>Master Degree in Computer Engineering</a:t>
            </a:r>
            <a:endParaRPr lang="it-IT" sz="1200"/>
          </a:p>
        </p:txBody>
      </p:sp>
      <p:cxnSp>
        <p:nvCxnSpPr>
          <p:cNvPr id="10" name="Connettore 1 14"/>
          <p:cNvCxnSpPr/>
          <p:nvPr/>
        </p:nvCxnSpPr>
        <p:spPr>
          <a:xfrm>
            <a:off x="2870548" y="1580518"/>
            <a:ext cx="6551112" cy="0"/>
          </a:xfrm>
          <a:prstGeom prst="line">
            <a:avLst/>
          </a:prstGeom>
          <a:ln w="28575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/>
          <p:cNvSpPr txBox="1"/>
          <p:nvPr/>
        </p:nvSpPr>
        <p:spPr>
          <a:xfrm>
            <a:off x="4561450" y="1703605"/>
            <a:ext cx="30582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Possible application</a:t>
            </a: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75" y="2032327"/>
            <a:ext cx="11157358" cy="4761701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1935993" y="5030551"/>
            <a:ext cx="1565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>
                <a:solidFill>
                  <a:srgbClr val="C00000"/>
                </a:solidFill>
              </a:rPr>
              <a:t>Telco domain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6216015" y="4220593"/>
            <a:ext cx="970137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800"/>
              <a:t>Compute/Network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11227757" y="25223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4FD202B-EE8E-44C2-8841-265F32FAB31B}" type="slidenum">
              <a:rPr lang="it-IT" smtClean="0"/>
              <a:t>26</a:t>
            </a:fld>
            <a:r>
              <a:rPr lang="it-IT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1172258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4243" y="32321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899829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1505211" y="618749"/>
            <a:ext cx="9181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6987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Politecnico of </a:t>
            </a:r>
            <a:r>
              <a:rPr lang="it-IT" sz="2800" b="1" err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Turin</a:t>
            </a:r>
            <a:endParaRPr lang="it-IT" sz="2800" b="1">
              <a:solidFill>
                <a:prstClr val="black"/>
              </a:solidFill>
              <a:latin typeface="Palatino Linotype" panose="02040502050505030304" pitchFamily="18" charset="0"/>
              <a:ea typeface="Times New Roman" panose="02020603050405020304" pitchFamily="18" charset="0"/>
            </a:endParaRPr>
          </a:p>
          <a:p>
            <a:pPr lvl="0" algn="ctr"/>
            <a:r>
              <a:rPr lang="it-IT">
                <a:latin typeface="Palatino Linotype" panose="02040502050505030304" pitchFamily="18" charset="0"/>
                <a:ea typeface="Times New Roman" panose="02020603050405020304" pitchFamily="18" charset="0"/>
              </a:rPr>
              <a:t>Master Degree in Computer Engineering</a:t>
            </a:r>
            <a:endParaRPr lang="it-IT" sz="1200"/>
          </a:p>
        </p:txBody>
      </p:sp>
      <p:cxnSp>
        <p:nvCxnSpPr>
          <p:cNvPr id="10" name="Connettore 1 14"/>
          <p:cNvCxnSpPr/>
          <p:nvPr/>
        </p:nvCxnSpPr>
        <p:spPr>
          <a:xfrm>
            <a:off x="2870548" y="1580518"/>
            <a:ext cx="6551112" cy="0"/>
          </a:xfrm>
          <a:prstGeom prst="line">
            <a:avLst/>
          </a:prstGeom>
          <a:ln w="28575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/>
          <p:cNvSpPr txBox="1"/>
          <p:nvPr/>
        </p:nvSpPr>
        <p:spPr>
          <a:xfrm>
            <a:off x="4023541" y="1808776"/>
            <a:ext cx="41449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A more scalable alternative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1505210" y="2336657"/>
            <a:ext cx="43337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000"/>
              <a:t>Tunnel GRE everywhere… Solution?</a:t>
            </a:r>
          </a:p>
          <a:p>
            <a:pPr lvl="1">
              <a:lnSpc>
                <a:spcPct val="150000"/>
              </a:lnSpc>
            </a:pPr>
            <a:r>
              <a:rPr lang="it-IT" sz="2000">
                <a:solidFill>
                  <a:srgbClr val="C00000"/>
                </a:solidFill>
              </a:rPr>
              <a:t>Use the available VXLAN subsystem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085" y="3580577"/>
            <a:ext cx="7658099" cy="2134040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400460" y="5942874"/>
            <a:ext cx="114912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>
                <a:solidFill>
                  <a:srgbClr val="C00000"/>
                </a:solidFill>
              </a:rPr>
              <a:t>Useful manual:   </a:t>
            </a:r>
            <a:r>
              <a:rPr lang="it-IT" sz="2000"/>
              <a:t>man ovs-vswitchd.conf.db -&gt; Tunnel Options</a:t>
            </a:r>
            <a:endParaRPr lang="it-IT" sz="2000">
              <a:solidFill>
                <a:srgbClr val="C00000"/>
              </a:solidFill>
            </a:endParaRPr>
          </a:p>
          <a:p>
            <a:r>
              <a:rPr lang="it-IT" sz="2000">
                <a:solidFill>
                  <a:srgbClr val="C00000"/>
                </a:solidFill>
              </a:rPr>
              <a:t>Thread opened:</a:t>
            </a:r>
            <a:r>
              <a:rPr lang="it-IT" sz="2000"/>
              <a:t> https://groups.google.com/a/onosproject.org/forum/m/#!topic/onos-discuss/T89D-PEtCqA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11227757" y="25223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4FD202B-EE8E-44C2-8841-265F32FAB31B}" type="slidenum">
              <a:rPr lang="it-IT" smtClean="0"/>
              <a:t>27</a:t>
            </a:fld>
            <a:r>
              <a:rPr lang="it-IT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26689876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4243" y="32321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899829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1505211" y="618749"/>
            <a:ext cx="9181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6987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Politecnico of </a:t>
            </a:r>
            <a:r>
              <a:rPr lang="it-IT" sz="2800" b="1" err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Turin</a:t>
            </a:r>
            <a:endParaRPr lang="it-IT" sz="2800" b="1">
              <a:solidFill>
                <a:prstClr val="black"/>
              </a:solidFill>
              <a:latin typeface="Palatino Linotype" panose="02040502050505030304" pitchFamily="18" charset="0"/>
              <a:ea typeface="Times New Roman" panose="02020603050405020304" pitchFamily="18" charset="0"/>
            </a:endParaRPr>
          </a:p>
          <a:p>
            <a:pPr lvl="0" algn="ctr"/>
            <a:r>
              <a:rPr lang="it-IT">
                <a:latin typeface="Palatino Linotype" panose="02040502050505030304" pitchFamily="18" charset="0"/>
                <a:ea typeface="Times New Roman" panose="02020603050405020304" pitchFamily="18" charset="0"/>
              </a:rPr>
              <a:t>Master Degree in Computer Engineering</a:t>
            </a:r>
            <a:endParaRPr lang="it-IT" sz="1200"/>
          </a:p>
        </p:txBody>
      </p:sp>
      <p:cxnSp>
        <p:nvCxnSpPr>
          <p:cNvPr id="10" name="Connettore 1 14"/>
          <p:cNvCxnSpPr/>
          <p:nvPr/>
        </p:nvCxnSpPr>
        <p:spPr>
          <a:xfrm>
            <a:off x="2870548" y="1580518"/>
            <a:ext cx="6551112" cy="0"/>
          </a:xfrm>
          <a:prstGeom prst="line">
            <a:avLst/>
          </a:prstGeom>
          <a:ln w="28575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/>
          <p:cNvSpPr txBox="1"/>
          <p:nvPr/>
        </p:nvSpPr>
        <p:spPr>
          <a:xfrm>
            <a:off x="3956247" y="1808166"/>
            <a:ext cx="4279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Another scalable alternative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535943" y="2498706"/>
            <a:ext cx="607025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000">
                <a:solidFill>
                  <a:srgbClr val="C00000"/>
                </a:solidFill>
              </a:rPr>
              <a:t>Multiple Gateway nodes solution: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/>
              <a:t>BGP/OSPF multipath load balancing with Quagga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/>
              <a:t>HAProxy support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/>
              <a:t>More reliability </a:t>
            </a:r>
          </a:p>
        </p:txBody>
      </p:sp>
      <p:pic>
        <p:nvPicPr>
          <p:cNvPr id="11" name="Immagine 10" descr="Immagine che contiene screenshot&#10;&#10;Descrizione generata con affidabilità molto elevat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194" y="2720584"/>
            <a:ext cx="4080595" cy="3434229"/>
          </a:xfrm>
          <a:prstGeom prst="rect">
            <a:avLst/>
          </a:prstGeom>
        </p:spPr>
      </p:pic>
      <p:sp>
        <p:nvSpPr>
          <p:cNvPr id="12" name="CasellaDiTesto 11"/>
          <p:cNvSpPr txBox="1"/>
          <p:nvPr/>
        </p:nvSpPr>
        <p:spPr>
          <a:xfrm>
            <a:off x="11227757" y="25223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4FD202B-EE8E-44C2-8841-265F32FAB31B}" type="slidenum">
              <a:rPr lang="it-IT" smtClean="0"/>
              <a:t>28</a:t>
            </a:fld>
            <a:r>
              <a:rPr lang="it-IT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2048319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4243" y="32321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899829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1505211" y="618749"/>
            <a:ext cx="9181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6987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Politecnico of </a:t>
            </a:r>
            <a:r>
              <a:rPr lang="it-IT" sz="2800" b="1" err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Turin</a:t>
            </a:r>
            <a:endParaRPr lang="it-IT" sz="2800" b="1">
              <a:solidFill>
                <a:prstClr val="black"/>
              </a:solidFill>
              <a:latin typeface="Palatino Linotype" panose="02040502050505030304" pitchFamily="18" charset="0"/>
              <a:ea typeface="Times New Roman" panose="02020603050405020304" pitchFamily="18" charset="0"/>
            </a:endParaRPr>
          </a:p>
          <a:p>
            <a:pPr lvl="0" algn="ctr"/>
            <a:r>
              <a:rPr lang="it-IT">
                <a:latin typeface="Palatino Linotype" panose="02040502050505030304" pitchFamily="18" charset="0"/>
                <a:ea typeface="Times New Roman" panose="02020603050405020304" pitchFamily="18" charset="0"/>
              </a:rPr>
              <a:t>Master Degree in Computer Engineering</a:t>
            </a:r>
            <a:endParaRPr lang="it-IT" sz="1200"/>
          </a:p>
        </p:txBody>
      </p:sp>
      <p:cxnSp>
        <p:nvCxnSpPr>
          <p:cNvPr id="10" name="Connettore 1 14"/>
          <p:cNvCxnSpPr/>
          <p:nvPr/>
        </p:nvCxnSpPr>
        <p:spPr>
          <a:xfrm>
            <a:off x="2870548" y="1580518"/>
            <a:ext cx="6551112" cy="0"/>
          </a:xfrm>
          <a:prstGeom prst="line">
            <a:avLst/>
          </a:prstGeom>
          <a:ln w="28575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/>
          <p:cNvSpPr txBox="1"/>
          <p:nvPr/>
        </p:nvSpPr>
        <p:spPr>
          <a:xfrm>
            <a:off x="5275551" y="1742069"/>
            <a:ext cx="1640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Validation</a:t>
            </a: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598" y="2265289"/>
            <a:ext cx="3928191" cy="4354978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1505211" y="2426839"/>
            <a:ext cx="5838008" cy="1676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it-IT"/>
              <a:t>Endpoint – VNF flow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it-IT"/>
              <a:t>Endpoint – Transparent VNF – VNF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it-IT"/>
              <a:t>Endpoint – VNF  (with VNF on a different compute node)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9187229" y="6267304"/>
            <a:ext cx="135896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200"/>
              <a:t>Compute/Network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11227757" y="25223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4FD202B-EE8E-44C2-8841-265F32FAB31B}" type="slidenum">
              <a:rPr lang="it-IT" smtClean="0"/>
              <a:t>29</a:t>
            </a:fld>
            <a:r>
              <a:rPr lang="it-IT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308139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4243" y="32321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899829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1505211" y="618749"/>
            <a:ext cx="9181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6987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Politecnico of </a:t>
            </a:r>
            <a:r>
              <a:rPr lang="it-IT" sz="2800" b="1" err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Turin</a:t>
            </a:r>
            <a:endParaRPr lang="it-IT" sz="2800" b="1">
              <a:solidFill>
                <a:prstClr val="black"/>
              </a:solidFill>
              <a:latin typeface="Palatino Linotype" panose="02040502050505030304" pitchFamily="18" charset="0"/>
              <a:ea typeface="Times New Roman" panose="02020603050405020304" pitchFamily="18" charset="0"/>
            </a:endParaRPr>
          </a:p>
          <a:p>
            <a:pPr lvl="0" algn="ctr"/>
            <a:r>
              <a:rPr lang="it-IT">
                <a:latin typeface="Palatino Linotype" panose="02040502050505030304" pitchFamily="18" charset="0"/>
                <a:ea typeface="Times New Roman" panose="02020603050405020304" pitchFamily="18" charset="0"/>
              </a:rPr>
              <a:t>Master Degree in Computer Engineering</a:t>
            </a:r>
            <a:endParaRPr lang="it-IT" sz="1200"/>
          </a:p>
        </p:txBody>
      </p:sp>
      <p:cxnSp>
        <p:nvCxnSpPr>
          <p:cNvPr id="10" name="Connettore 1 14"/>
          <p:cNvCxnSpPr/>
          <p:nvPr/>
        </p:nvCxnSpPr>
        <p:spPr>
          <a:xfrm>
            <a:off x="2870548" y="1580518"/>
            <a:ext cx="6551112" cy="0"/>
          </a:xfrm>
          <a:prstGeom prst="line">
            <a:avLst/>
          </a:prstGeom>
          <a:ln w="28575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/>
          <p:cNvSpPr txBox="1"/>
          <p:nvPr/>
        </p:nvSpPr>
        <p:spPr>
          <a:xfrm>
            <a:off x="5381189" y="1996579"/>
            <a:ext cx="1707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err="1"/>
              <a:t>Objectives</a:t>
            </a:r>
            <a:endParaRPr lang="it-IT" sz="2800"/>
          </a:p>
        </p:txBody>
      </p:sp>
      <p:sp>
        <p:nvSpPr>
          <p:cNvPr id="3" name="CasellaDiTesto 2"/>
          <p:cNvSpPr txBox="1"/>
          <p:nvPr/>
        </p:nvSpPr>
        <p:spPr>
          <a:xfrm>
            <a:off x="1819536" y="2935859"/>
            <a:ext cx="85529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Extension of the </a:t>
            </a:r>
            <a:r>
              <a:rPr lang="it-IT" err="1"/>
              <a:t>current</a:t>
            </a:r>
            <a:r>
              <a:rPr lang="it-IT"/>
              <a:t> </a:t>
            </a:r>
            <a:r>
              <a:rPr lang="it-IT" err="1"/>
              <a:t>Openstack</a:t>
            </a:r>
            <a:r>
              <a:rPr lang="it-IT"/>
              <a:t> Domain Orchestrator code to use ONOS </a:t>
            </a:r>
            <a:r>
              <a:rPr lang="it-IT" err="1"/>
              <a:t>as</a:t>
            </a:r>
            <a:r>
              <a:rPr lang="it-IT"/>
              <a:t> controller </a:t>
            </a:r>
            <a:r>
              <a:rPr lang="it-IT" err="1"/>
              <a:t>rather</a:t>
            </a:r>
            <a:r>
              <a:rPr lang="it-IT"/>
              <a:t> </a:t>
            </a:r>
            <a:r>
              <a:rPr lang="it-IT" err="1"/>
              <a:t>than</a:t>
            </a:r>
            <a:r>
              <a:rPr lang="it-IT"/>
              <a:t> </a:t>
            </a:r>
            <a:r>
              <a:rPr lang="it-IT" err="1"/>
              <a:t>Opendaylight</a:t>
            </a:r>
            <a:endParaRPr lang="it-IT"/>
          </a:p>
          <a:p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Supply support for </a:t>
            </a:r>
            <a:r>
              <a:rPr lang="en-US"/>
              <a:t>creating</a:t>
            </a:r>
            <a:r>
              <a:rPr lang="it-IT"/>
              <a:t> </a:t>
            </a:r>
            <a:r>
              <a:rPr lang="it-IT" err="1"/>
              <a:t>tunnels</a:t>
            </a:r>
            <a:r>
              <a:rPr lang="it-IT"/>
              <a:t> from the </a:t>
            </a:r>
            <a:r>
              <a:rPr lang="it-IT" err="1"/>
              <a:t>outside</a:t>
            </a:r>
            <a:r>
              <a:rPr lang="it-IT"/>
              <a:t> of the </a:t>
            </a:r>
            <a:r>
              <a:rPr lang="it-IT" err="1"/>
              <a:t>Openstack</a:t>
            </a:r>
            <a:r>
              <a:rPr lang="it-IT"/>
              <a:t> domain right to the </a:t>
            </a:r>
            <a:r>
              <a:rPr lang="it-IT" err="1"/>
              <a:t>correct</a:t>
            </a:r>
            <a:r>
              <a:rPr lang="it-IT"/>
              <a:t> compute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Supply support for multiple compute nodes environment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11227757" y="25223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4FD202B-EE8E-44C2-8841-265F32FAB31B}" type="slidenum">
              <a:rPr lang="it-IT" smtClean="0"/>
              <a:t>3</a:t>
            </a:fld>
            <a:r>
              <a:rPr lang="it-IT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29427758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4243" y="32321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899829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1505211" y="618749"/>
            <a:ext cx="9181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6987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Politecnico of </a:t>
            </a:r>
            <a:r>
              <a:rPr lang="it-IT" sz="2800" b="1" err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Turin</a:t>
            </a:r>
            <a:endParaRPr lang="it-IT" sz="2800" b="1">
              <a:solidFill>
                <a:prstClr val="black"/>
              </a:solidFill>
              <a:latin typeface="Palatino Linotype" panose="02040502050505030304" pitchFamily="18" charset="0"/>
              <a:ea typeface="Times New Roman" panose="02020603050405020304" pitchFamily="18" charset="0"/>
            </a:endParaRPr>
          </a:p>
          <a:p>
            <a:pPr lvl="0" algn="ctr"/>
            <a:r>
              <a:rPr lang="it-IT">
                <a:latin typeface="Palatino Linotype" panose="02040502050505030304" pitchFamily="18" charset="0"/>
                <a:ea typeface="Times New Roman" panose="02020603050405020304" pitchFamily="18" charset="0"/>
              </a:rPr>
              <a:t>Master Degree in Computer Engineering</a:t>
            </a:r>
            <a:endParaRPr lang="it-IT" sz="1200"/>
          </a:p>
        </p:txBody>
      </p:sp>
      <p:cxnSp>
        <p:nvCxnSpPr>
          <p:cNvPr id="10" name="Connettore 1 14"/>
          <p:cNvCxnSpPr/>
          <p:nvPr/>
        </p:nvCxnSpPr>
        <p:spPr>
          <a:xfrm>
            <a:off x="2870548" y="1580518"/>
            <a:ext cx="6551112" cy="0"/>
          </a:xfrm>
          <a:prstGeom prst="line">
            <a:avLst/>
          </a:prstGeom>
          <a:ln w="28575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/>
          <p:cNvSpPr txBox="1"/>
          <p:nvPr/>
        </p:nvSpPr>
        <p:spPr>
          <a:xfrm>
            <a:off x="5275551" y="1742069"/>
            <a:ext cx="1640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Validation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340" y="1903736"/>
            <a:ext cx="9243320" cy="4482582"/>
          </a:xfrm>
          <a:prstGeom prst="rect">
            <a:avLst/>
          </a:prstGeom>
        </p:spPr>
      </p:pic>
      <p:sp>
        <p:nvSpPr>
          <p:cNvPr id="3" name="Rettangolo 2"/>
          <p:cNvSpPr/>
          <p:nvPr/>
        </p:nvSpPr>
        <p:spPr>
          <a:xfrm>
            <a:off x="1510418" y="2426891"/>
            <a:ext cx="38052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it-IT"/>
              <a:t>2.    Endpoint – Transparent VNF – VNF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4394086" y="5950781"/>
            <a:ext cx="175201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600"/>
              <a:t>Compute/Network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11227757" y="25223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4FD202B-EE8E-44C2-8841-265F32FAB31B}" type="slidenum">
              <a:rPr lang="it-IT" smtClean="0"/>
              <a:t>30</a:t>
            </a:fld>
            <a:r>
              <a:rPr lang="it-IT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13773673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4243" y="32321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899829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1505211" y="618749"/>
            <a:ext cx="9181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6987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Politecnico of </a:t>
            </a:r>
            <a:r>
              <a:rPr lang="it-IT" sz="2800" b="1" err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Turin</a:t>
            </a:r>
            <a:endParaRPr lang="it-IT" sz="2800" b="1">
              <a:solidFill>
                <a:prstClr val="black"/>
              </a:solidFill>
              <a:latin typeface="Palatino Linotype" panose="02040502050505030304" pitchFamily="18" charset="0"/>
              <a:ea typeface="Times New Roman" panose="02020603050405020304" pitchFamily="18" charset="0"/>
            </a:endParaRPr>
          </a:p>
          <a:p>
            <a:pPr lvl="0" algn="ctr"/>
            <a:r>
              <a:rPr lang="it-IT">
                <a:latin typeface="Palatino Linotype" panose="02040502050505030304" pitchFamily="18" charset="0"/>
                <a:ea typeface="Times New Roman" panose="02020603050405020304" pitchFamily="18" charset="0"/>
              </a:rPr>
              <a:t>Master Degree in Computer Engineering</a:t>
            </a:r>
            <a:endParaRPr lang="it-IT" sz="1200"/>
          </a:p>
        </p:txBody>
      </p:sp>
      <p:cxnSp>
        <p:nvCxnSpPr>
          <p:cNvPr id="10" name="Connettore 1 14"/>
          <p:cNvCxnSpPr/>
          <p:nvPr/>
        </p:nvCxnSpPr>
        <p:spPr>
          <a:xfrm>
            <a:off x="2870548" y="1580518"/>
            <a:ext cx="6551112" cy="0"/>
          </a:xfrm>
          <a:prstGeom prst="line">
            <a:avLst/>
          </a:prstGeom>
          <a:ln w="28575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/>
          <p:cNvSpPr txBox="1"/>
          <p:nvPr/>
        </p:nvSpPr>
        <p:spPr>
          <a:xfrm>
            <a:off x="5275551" y="1742069"/>
            <a:ext cx="1640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Validation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169" y="1742069"/>
            <a:ext cx="7297662" cy="4904185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1078441" y="2588390"/>
            <a:ext cx="58780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it-IT"/>
              <a:t>3.    Endpoint – VNF  (with VNF on a different compute node)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5027132" y="6214550"/>
            <a:ext cx="175201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600"/>
              <a:t>Compute/Network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11227757" y="25223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4FD202B-EE8E-44C2-8841-265F32FAB31B}" type="slidenum">
              <a:rPr lang="it-IT" smtClean="0"/>
              <a:t>31</a:t>
            </a:fld>
            <a:r>
              <a:rPr lang="it-IT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2486534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4243" y="32321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899829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1505209" y="618749"/>
            <a:ext cx="9181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6987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Politecnico of </a:t>
            </a:r>
            <a:r>
              <a:rPr lang="it-IT" sz="2800" b="1" err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Turin</a:t>
            </a:r>
            <a:endParaRPr lang="it-IT" sz="2800" b="1">
              <a:solidFill>
                <a:prstClr val="black"/>
              </a:solidFill>
              <a:latin typeface="Palatino Linotype" panose="02040502050505030304" pitchFamily="18" charset="0"/>
              <a:ea typeface="Times New Roman" panose="02020603050405020304" pitchFamily="18" charset="0"/>
            </a:endParaRPr>
          </a:p>
          <a:p>
            <a:pPr lvl="0" algn="ctr"/>
            <a:r>
              <a:rPr lang="it-IT">
                <a:latin typeface="Palatino Linotype" panose="02040502050505030304" pitchFamily="18" charset="0"/>
                <a:ea typeface="Times New Roman" panose="02020603050405020304" pitchFamily="18" charset="0"/>
              </a:rPr>
              <a:t>Master Degree in Computer Engineering</a:t>
            </a:r>
            <a:endParaRPr lang="it-IT" sz="1200"/>
          </a:p>
        </p:txBody>
      </p:sp>
      <p:cxnSp>
        <p:nvCxnSpPr>
          <p:cNvPr id="10" name="Connettore 1 14"/>
          <p:cNvCxnSpPr/>
          <p:nvPr/>
        </p:nvCxnSpPr>
        <p:spPr>
          <a:xfrm>
            <a:off x="2870548" y="1580518"/>
            <a:ext cx="6551112" cy="0"/>
          </a:xfrm>
          <a:prstGeom prst="line">
            <a:avLst/>
          </a:prstGeom>
          <a:ln w="28575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/>
          <p:cNvSpPr txBox="1"/>
          <p:nvPr/>
        </p:nvSpPr>
        <p:spPr>
          <a:xfrm>
            <a:off x="4077912" y="1742069"/>
            <a:ext cx="4036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Tools and </a:t>
            </a:r>
            <a:r>
              <a:rPr lang="it-IT" sz="2800" err="1"/>
              <a:t>technology</a:t>
            </a:r>
            <a:r>
              <a:rPr lang="it-IT" sz="2800"/>
              <a:t> </a:t>
            </a:r>
            <a:r>
              <a:rPr lang="it-IT" sz="2800" err="1"/>
              <a:t>used</a:t>
            </a:r>
            <a:endParaRPr lang="it-IT" sz="2800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761" y="4222636"/>
            <a:ext cx="2458742" cy="1626868"/>
          </a:xfrm>
          <a:prstGeom prst="rect">
            <a:avLst/>
          </a:prstGeom>
        </p:spPr>
      </p:pic>
      <p:pic>
        <p:nvPicPr>
          <p:cNvPr id="15" name="Elemento grafico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20503" y="2777850"/>
            <a:ext cx="3550989" cy="1715052"/>
          </a:xfrm>
          <a:prstGeom prst="rect">
            <a:avLst/>
          </a:prstGeom>
        </p:spPr>
      </p:pic>
      <p:pic>
        <p:nvPicPr>
          <p:cNvPr id="17" name="Elemento grafico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71492" y="5036070"/>
            <a:ext cx="3668996" cy="1083700"/>
          </a:xfrm>
          <a:prstGeom prst="rect">
            <a:avLst/>
          </a:prstGeom>
        </p:spPr>
      </p:pic>
      <p:sp>
        <p:nvSpPr>
          <p:cNvPr id="12" name="CasellaDiTesto 11"/>
          <p:cNvSpPr txBox="1"/>
          <p:nvPr/>
        </p:nvSpPr>
        <p:spPr>
          <a:xfrm>
            <a:off x="11227757" y="25223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4FD202B-EE8E-44C2-8841-265F32FAB31B}" type="slidenum">
              <a:rPr lang="it-IT" smtClean="0"/>
              <a:t>4</a:t>
            </a:fld>
            <a:r>
              <a:rPr lang="it-IT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2792672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4243" y="32321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899829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1505208" y="618749"/>
            <a:ext cx="9181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6987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Politecnico of </a:t>
            </a:r>
            <a:r>
              <a:rPr lang="it-IT" sz="2800" b="1" err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Turin</a:t>
            </a:r>
            <a:endParaRPr lang="it-IT" sz="2800" b="1">
              <a:solidFill>
                <a:prstClr val="black"/>
              </a:solidFill>
              <a:latin typeface="Palatino Linotype" panose="02040502050505030304" pitchFamily="18" charset="0"/>
              <a:ea typeface="Times New Roman" panose="02020603050405020304" pitchFamily="18" charset="0"/>
            </a:endParaRPr>
          </a:p>
          <a:p>
            <a:pPr lvl="0" algn="ctr"/>
            <a:r>
              <a:rPr lang="it-IT">
                <a:latin typeface="Palatino Linotype" panose="02040502050505030304" pitchFamily="18" charset="0"/>
                <a:ea typeface="Times New Roman" panose="02020603050405020304" pitchFamily="18" charset="0"/>
              </a:rPr>
              <a:t>Master Degree in Computer Engineering</a:t>
            </a:r>
            <a:endParaRPr lang="it-IT" sz="1200"/>
          </a:p>
        </p:txBody>
      </p:sp>
      <p:cxnSp>
        <p:nvCxnSpPr>
          <p:cNvPr id="10" name="Connettore 1 14"/>
          <p:cNvCxnSpPr/>
          <p:nvPr/>
        </p:nvCxnSpPr>
        <p:spPr>
          <a:xfrm>
            <a:off x="2870548" y="1580518"/>
            <a:ext cx="6551112" cy="0"/>
          </a:xfrm>
          <a:prstGeom prst="line">
            <a:avLst/>
          </a:prstGeom>
          <a:ln w="28575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/>
          <p:cNvSpPr txBox="1"/>
          <p:nvPr/>
        </p:nvSpPr>
        <p:spPr>
          <a:xfrm>
            <a:off x="4077911" y="1742069"/>
            <a:ext cx="40361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/>
              <a:t>Tools and </a:t>
            </a:r>
            <a:r>
              <a:rPr lang="it-IT" sz="2800" err="1"/>
              <a:t>technology</a:t>
            </a:r>
            <a:r>
              <a:rPr lang="it-IT" sz="2800"/>
              <a:t> used</a:t>
            </a:r>
          </a:p>
        </p:txBody>
      </p:sp>
      <p:pic>
        <p:nvPicPr>
          <p:cNvPr id="11" name="Immagine 10" descr="Immagine che contiene screenshot&#10;&#10;Descrizione generata con affidabilità molto elevat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170" y="2576081"/>
            <a:ext cx="6557079" cy="3827249"/>
          </a:xfrm>
          <a:prstGeom prst="rect">
            <a:avLst/>
          </a:prstGeom>
        </p:spPr>
      </p:pic>
      <p:sp>
        <p:nvSpPr>
          <p:cNvPr id="2" name="Rettangolo 1"/>
          <p:cNvSpPr/>
          <p:nvPr/>
        </p:nvSpPr>
        <p:spPr>
          <a:xfrm>
            <a:off x="3749615" y="2052861"/>
            <a:ext cx="46927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it-IT"/>
              <a:t>SONA (Simplified Overlay Network Architecture)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11227757" y="25223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4FD202B-EE8E-44C2-8841-265F32FAB31B}" type="slidenum">
              <a:rPr lang="it-IT" smtClean="0"/>
              <a:t>5</a:t>
            </a:fld>
            <a:r>
              <a:rPr lang="it-IT"/>
              <a:t>/30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6B36E52-D941-47E4-B492-EE26776D88E9}"/>
              </a:ext>
            </a:extLst>
          </p:cNvPr>
          <p:cNvSpPr txBox="1"/>
          <p:nvPr/>
        </p:nvSpPr>
        <p:spPr>
          <a:xfrm>
            <a:off x="124327" y="2640652"/>
            <a:ext cx="51401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This is the default SONA architecture which has been</a:t>
            </a:r>
          </a:p>
          <a:p>
            <a:r>
              <a:rPr lang="it-IT"/>
              <a:t> revised in this project to better accomplish the</a:t>
            </a:r>
          </a:p>
          <a:p>
            <a:r>
              <a:rPr lang="it-IT"/>
              <a:t> related objectives</a:t>
            </a:r>
          </a:p>
        </p:txBody>
      </p:sp>
    </p:spTree>
    <p:extLst>
      <p:ext uri="{BB962C8B-B14F-4D97-AF65-F5344CB8AC3E}">
        <p14:creationId xmlns:p14="http://schemas.microsoft.com/office/powerpoint/2010/main" val="398718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4243" y="32321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899829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1505209" y="618748"/>
            <a:ext cx="9181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6987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Politecnico of </a:t>
            </a:r>
            <a:r>
              <a:rPr lang="it-IT" sz="2800" b="1" err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Turin</a:t>
            </a:r>
            <a:endParaRPr lang="it-IT" sz="2800" b="1">
              <a:solidFill>
                <a:prstClr val="black"/>
              </a:solidFill>
              <a:latin typeface="Palatino Linotype" panose="02040502050505030304" pitchFamily="18" charset="0"/>
              <a:ea typeface="Times New Roman" panose="02020603050405020304" pitchFamily="18" charset="0"/>
            </a:endParaRPr>
          </a:p>
          <a:p>
            <a:pPr lvl="0" algn="ctr"/>
            <a:r>
              <a:rPr lang="it-IT">
                <a:latin typeface="Palatino Linotype" panose="02040502050505030304" pitchFamily="18" charset="0"/>
                <a:ea typeface="Times New Roman" panose="02020603050405020304" pitchFamily="18" charset="0"/>
              </a:rPr>
              <a:t>Master Degree in Computer Engineering</a:t>
            </a:r>
            <a:endParaRPr lang="it-IT" sz="1200"/>
          </a:p>
        </p:txBody>
      </p:sp>
      <p:cxnSp>
        <p:nvCxnSpPr>
          <p:cNvPr id="10" name="Connettore 1 14"/>
          <p:cNvCxnSpPr/>
          <p:nvPr/>
        </p:nvCxnSpPr>
        <p:spPr>
          <a:xfrm>
            <a:off x="2870548" y="1580517"/>
            <a:ext cx="6551112" cy="0"/>
          </a:xfrm>
          <a:prstGeom prst="line">
            <a:avLst/>
          </a:prstGeom>
          <a:ln w="28575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/>
          <p:cNvSpPr txBox="1"/>
          <p:nvPr/>
        </p:nvSpPr>
        <p:spPr>
          <a:xfrm>
            <a:off x="4523837" y="1580515"/>
            <a:ext cx="3144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err="1"/>
              <a:t>Current</a:t>
            </a:r>
            <a:r>
              <a:rPr lang="it-IT" sz="2800"/>
              <a:t> </a:t>
            </a:r>
            <a:r>
              <a:rPr lang="it-IT" sz="2800" err="1"/>
              <a:t>architecture</a:t>
            </a:r>
            <a:endParaRPr lang="it-IT" sz="2800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623" y="1742068"/>
            <a:ext cx="6272377" cy="4788260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6734175" y="5968365"/>
            <a:ext cx="1261884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100"/>
              <a:t>Compute/Network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11227757" y="25223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4FD202B-EE8E-44C2-8841-265F32FAB31B}" type="slidenum">
              <a:rPr lang="it-IT" smtClean="0"/>
              <a:t>6</a:t>
            </a:fld>
            <a:r>
              <a:rPr lang="it-IT"/>
              <a:t>/30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B17BC17-2E3C-4C8A-94ED-24FC746EAFB1}"/>
              </a:ext>
            </a:extLst>
          </p:cNvPr>
          <p:cNvSpPr txBox="1"/>
          <p:nvPr/>
        </p:nvSpPr>
        <p:spPr>
          <a:xfrm>
            <a:off x="27338" y="2265283"/>
            <a:ext cx="63701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This architecture differs, from the previous one, in how it’s</a:t>
            </a:r>
          </a:p>
          <a:p>
            <a:r>
              <a:rPr lang="it-IT"/>
              <a:t>handled the network node part. Here we have a network node,</a:t>
            </a:r>
          </a:p>
          <a:p>
            <a:r>
              <a:rPr lang="it-IT"/>
              <a:t>in the previouse architecture we had a gateway node group which</a:t>
            </a:r>
          </a:p>
          <a:p>
            <a:r>
              <a:rPr lang="it-IT"/>
              <a:t>use the vRouter app.</a:t>
            </a:r>
          </a:p>
        </p:txBody>
      </p:sp>
    </p:spTree>
    <p:extLst>
      <p:ext uri="{BB962C8B-B14F-4D97-AF65-F5344CB8AC3E}">
        <p14:creationId xmlns:p14="http://schemas.microsoft.com/office/powerpoint/2010/main" val="551346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4243" y="32321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899829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1505210" y="618749"/>
            <a:ext cx="9181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6987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Politecnico of </a:t>
            </a:r>
            <a:r>
              <a:rPr lang="en-US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Turin</a:t>
            </a:r>
          </a:p>
          <a:p>
            <a:pPr lvl="0" algn="ctr"/>
            <a:r>
              <a:rPr lang="it-IT">
                <a:latin typeface="Palatino Linotype" panose="02040502050505030304" pitchFamily="18" charset="0"/>
                <a:ea typeface="Times New Roman" panose="02020603050405020304" pitchFamily="18" charset="0"/>
              </a:rPr>
              <a:t>Master Degree in Computer Engineering</a:t>
            </a:r>
            <a:endParaRPr lang="it-IT" sz="1200"/>
          </a:p>
        </p:txBody>
      </p:sp>
      <p:cxnSp>
        <p:nvCxnSpPr>
          <p:cNvPr id="10" name="Connettore 1 14"/>
          <p:cNvCxnSpPr/>
          <p:nvPr/>
        </p:nvCxnSpPr>
        <p:spPr>
          <a:xfrm>
            <a:off x="2870548" y="1580518"/>
            <a:ext cx="6551112" cy="0"/>
          </a:xfrm>
          <a:prstGeom prst="line">
            <a:avLst/>
          </a:prstGeom>
          <a:ln w="28575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/>
          <p:cNvSpPr txBox="1"/>
          <p:nvPr/>
        </p:nvSpPr>
        <p:spPr>
          <a:xfrm>
            <a:off x="4983835" y="1932254"/>
            <a:ext cx="2224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Main troubles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1917875" y="2807209"/>
            <a:ext cx="506068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000">
                <a:solidFill>
                  <a:srgbClr val="C00000"/>
                </a:solidFill>
              </a:rPr>
              <a:t>Here several troubles encountered: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/>
              <a:t>Use of the old Keystone 2.0 api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/>
              <a:t>Sona guide not really clear at the beginning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/>
              <a:t>Logical reorganization of the Openstack-do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/>
          </a:p>
        </p:txBody>
      </p:sp>
      <p:sp>
        <p:nvSpPr>
          <p:cNvPr id="9" name="CasellaDiTesto 8"/>
          <p:cNvSpPr txBox="1"/>
          <p:nvPr/>
        </p:nvSpPr>
        <p:spPr>
          <a:xfrm>
            <a:off x="11227757" y="25223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4FD202B-EE8E-44C2-8841-265F32FAB31B}" type="slidenum">
              <a:rPr lang="it-IT" smtClean="0"/>
              <a:t>7</a:t>
            </a:fld>
            <a:r>
              <a:rPr lang="it-IT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1107719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9">
            <a:extLst>
              <a:ext uri="{FF2B5EF4-FFF2-40B4-BE49-F238E27FC236}">
                <a16:creationId xmlns:a16="http://schemas.microsoft.com/office/drawing/2014/main" id="{B5F36B9C-CB30-4F02-A5A4-24F880394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4243" y="32321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78740A31-9989-451C-936C-7342BBE9D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899829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4D53529-BF76-49A8-B791-39989E7FF0B8}"/>
              </a:ext>
            </a:extLst>
          </p:cNvPr>
          <p:cNvSpPr txBox="1"/>
          <p:nvPr/>
        </p:nvSpPr>
        <p:spPr>
          <a:xfrm>
            <a:off x="1505210" y="618749"/>
            <a:ext cx="9181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6987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Politecnico of </a:t>
            </a:r>
            <a:r>
              <a:rPr lang="en-US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Turin</a:t>
            </a:r>
          </a:p>
          <a:p>
            <a:pPr lvl="0" algn="ctr"/>
            <a:r>
              <a:rPr lang="it-IT">
                <a:latin typeface="Palatino Linotype" panose="02040502050505030304" pitchFamily="18" charset="0"/>
                <a:ea typeface="Times New Roman" panose="02020603050405020304" pitchFamily="18" charset="0"/>
              </a:rPr>
              <a:t>Master Degree in Computer Engineering</a:t>
            </a:r>
            <a:endParaRPr lang="it-IT" sz="1200"/>
          </a:p>
        </p:txBody>
      </p:sp>
      <p:cxnSp>
        <p:nvCxnSpPr>
          <p:cNvPr id="7" name="Connettore 1 14">
            <a:extLst>
              <a:ext uri="{FF2B5EF4-FFF2-40B4-BE49-F238E27FC236}">
                <a16:creationId xmlns:a16="http://schemas.microsoft.com/office/drawing/2014/main" id="{46F52FBF-DEB2-4E62-89B9-85925B768877}"/>
              </a:ext>
            </a:extLst>
          </p:cNvPr>
          <p:cNvCxnSpPr/>
          <p:nvPr/>
        </p:nvCxnSpPr>
        <p:spPr>
          <a:xfrm>
            <a:off x="2870548" y="1580518"/>
            <a:ext cx="6551112" cy="0"/>
          </a:xfrm>
          <a:prstGeom prst="line">
            <a:avLst/>
          </a:prstGeom>
          <a:ln w="28575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9FA1A9A-B35A-476E-9876-B50D1F72892B}"/>
              </a:ext>
            </a:extLst>
          </p:cNvPr>
          <p:cNvSpPr txBox="1"/>
          <p:nvPr/>
        </p:nvSpPr>
        <p:spPr>
          <a:xfrm>
            <a:off x="4825713" y="1916930"/>
            <a:ext cx="25405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Main contribute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F6C6EF6-4E3D-46D5-A002-662ADCA8271D}"/>
              </a:ext>
            </a:extLst>
          </p:cNvPr>
          <p:cNvSpPr txBox="1"/>
          <p:nvPr/>
        </p:nvSpPr>
        <p:spPr>
          <a:xfrm>
            <a:off x="11227757" y="25223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4FD202B-EE8E-44C2-8841-265F32FAB31B}" type="slidenum">
              <a:rPr lang="it-IT" smtClean="0"/>
              <a:t>8</a:t>
            </a:fld>
            <a:r>
              <a:rPr lang="it-IT"/>
              <a:t>/30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80703E3-CED6-4CBE-9726-8F3800096B2A}"/>
              </a:ext>
            </a:extLst>
          </p:cNvPr>
          <p:cNvSpPr txBox="1"/>
          <p:nvPr/>
        </p:nvSpPr>
        <p:spPr>
          <a:xfrm>
            <a:off x="2134609" y="2776561"/>
            <a:ext cx="792277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/>
              <a:t>An helpful contribute has been provided, within ONOS forum, about the first two troubles mentioned previously. I supplied some hints and fixes to solve that issues and to update the official SONA guide.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81FCBFB-09FF-409D-B8BC-077C2107DCF3}"/>
              </a:ext>
            </a:extLst>
          </p:cNvPr>
          <p:cNvSpPr txBox="1"/>
          <p:nvPr/>
        </p:nvSpPr>
        <p:spPr>
          <a:xfrm>
            <a:off x="2134609" y="4451800"/>
            <a:ext cx="857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https://groups.google.com/a/onosproject.org/forum/#!topic/onos-discuss/xrK2mhQLz_U</a:t>
            </a:r>
          </a:p>
        </p:txBody>
      </p:sp>
    </p:spTree>
    <p:extLst>
      <p:ext uri="{BB962C8B-B14F-4D97-AF65-F5344CB8AC3E}">
        <p14:creationId xmlns:p14="http://schemas.microsoft.com/office/powerpoint/2010/main" val="3675482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4243" y="32321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899829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1505210" y="618749"/>
            <a:ext cx="9181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6987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Politecnico of </a:t>
            </a:r>
            <a:r>
              <a:rPr lang="en-US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Turin</a:t>
            </a:r>
          </a:p>
          <a:p>
            <a:pPr lvl="0" algn="ctr"/>
            <a:r>
              <a:rPr lang="it-IT">
                <a:latin typeface="Palatino Linotype" panose="02040502050505030304" pitchFamily="18" charset="0"/>
                <a:ea typeface="Times New Roman" panose="02020603050405020304" pitchFamily="18" charset="0"/>
              </a:rPr>
              <a:t>Master Degree in Computer Engineering</a:t>
            </a:r>
            <a:endParaRPr lang="it-IT" sz="1200"/>
          </a:p>
        </p:txBody>
      </p:sp>
      <p:cxnSp>
        <p:nvCxnSpPr>
          <p:cNvPr id="10" name="Connettore 1 14"/>
          <p:cNvCxnSpPr/>
          <p:nvPr/>
        </p:nvCxnSpPr>
        <p:spPr>
          <a:xfrm>
            <a:off x="2870548" y="1580518"/>
            <a:ext cx="6551112" cy="0"/>
          </a:xfrm>
          <a:prstGeom prst="line">
            <a:avLst/>
          </a:prstGeom>
          <a:ln w="28575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/>
          <p:cNvSpPr txBox="1"/>
          <p:nvPr/>
        </p:nvSpPr>
        <p:spPr>
          <a:xfrm>
            <a:off x="5193733" y="1921078"/>
            <a:ext cx="1804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err="1"/>
              <a:t>Main</a:t>
            </a:r>
            <a:r>
              <a:rPr lang="it-IT" sz="2800"/>
              <a:t> Steps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3105501" y="3330429"/>
            <a:ext cx="60338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The first </a:t>
            </a:r>
            <a:r>
              <a:rPr lang="it-IT" err="1"/>
              <a:t>objective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composed</a:t>
            </a:r>
            <a:r>
              <a:rPr lang="it-IT"/>
              <a:t> of 2 </a:t>
            </a:r>
            <a:r>
              <a:rPr lang="it-IT" err="1"/>
              <a:t>parts</a:t>
            </a:r>
            <a:r>
              <a:rPr lang="it-IT"/>
              <a:t>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/>
              <a:t>ONOS </a:t>
            </a:r>
            <a:r>
              <a:rPr lang="it-IT" err="1"/>
              <a:t>as</a:t>
            </a:r>
            <a:r>
              <a:rPr lang="it-IT"/>
              <a:t> network controller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/>
              <a:t>Extension of the </a:t>
            </a:r>
            <a:r>
              <a:rPr lang="it-IT" err="1"/>
              <a:t>Openstack</a:t>
            </a:r>
            <a:r>
              <a:rPr lang="it-IT"/>
              <a:t> domain orchestrator code 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11227757" y="25223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4FD202B-EE8E-44C2-8841-265F32FAB31B}" type="slidenum">
              <a:rPr lang="it-IT" smtClean="0"/>
              <a:t>9</a:t>
            </a:fld>
            <a:r>
              <a:rPr lang="it-IT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41586400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3195</TotalTime>
  <Words>1359</Words>
  <Application>Microsoft Office PowerPoint</Application>
  <PresentationFormat>Widescreen</PresentationFormat>
  <Paragraphs>283</Paragraphs>
  <Slides>31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Palatino Linotype</vt:lpstr>
      <vt:lpstr>Times New Roman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Davide Maraschio</dc:creator>
  <cp:lastModifiedBy>Davide Maraschio</cp:lastModifiedBy>
  <cp:revision>139</cp:revision>
  <dcterms:created xsi:type="dcterms:W3CDTF">2017-06-03T09:49:32Z</dcterms:created>
  <dcterms:modified xsi:type="dcterms:W3CDTF">2017-06-26T08:58:11Z</dcterms:modified>
</cp:coreProperties>
</file>